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597" r:id="rId3"/>
    <p:sldId id="617" r:id="rId4"/>
    <p:sldId id="598" r:id="rId5"/>
    <p:sldId id="624" r:id="rId6"/>
    <p:sldId id="629" r:id="rId7"/>
    <p:sldId id="630" r:id="rId8"/>
    <p:sldId id="631" r:id="rId9"/>
    <p:sldId id="632" r:id="rId10"/>
    <p:sldId id="633" r:id="rId11"/>
    <p:sldId id="634" r:id="rId12"/>
    <p:sldId id="626" r:id="rId13"/>
    <p:sldId id="627" r:id="rId14"/>
    <p:sldId id="628" r:id="rId15"/>
    <p:sldId id="636" r:id="rId16"/>
    <p:sldId id="623" r:id="rId1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 Sand" initials="PS" lastIdx="15" clrIdx="0">
    <p:extLst>
      <p:ext uri="{19B8F6BF-5375-455C-9EA6-DF929625EA0E}">
        <p15:presenceInfo xmlns:p15="http://schemas.microsoft.com/office/powerpoint/2012/main" userId="97de641886af6120" providerId="Windows Live"/>
      </p:ext>
    </p:extLst>
  </p:cmAuthor>
  <p:cmAuthor id="2" name="Tom Adams" initials="TA" lastIdx="6" clrIdx="1">
    <p:extLst>
      <p:ext uri="{19B8F6BF-5375-455C-9EA6-DF929625EA0E}">
        <p15:presenceInfo xmlns:p15="http://schemas.microsoft.com/office/powerpoint/2012/main" userId="f12d065e994def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123" d="100"/>
          <a:sy n="123" d="100"/>
        </p:scale>
        <p:origin x="11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B200456C-0076-47A9-B1A7-29493BC0D211}" type="datetimeFigureOut">
              <a:rPr lang="en-US" smtClean="0"/>
              <a:t>7/24/2024</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2D6F5C69-932C-4C7A-81F2-6F18FC884579}" type="slidenum">
              <a:rPr lang="en-US" smtClean="0"/>
              <a:t>‹#›</a:t>
            </a:fld>
            <a:endParaRPr lang="en-US"/>
          </a:p>
        </p:txBody>
      </p:sp>
    </p:spTree>
    <p:extLst>
      <p:ext uri="{BB962C8B-B14F-4D97-AF65-F5344CB8AC3E}">
        <p14:creationId xmlns:p14="http://schemas.microsoft.com/office/powerpoint/2010/main" val="412003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57E5F-193E-463C-966B-46EBA84688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B07DD6-1C7D-4512-B2FC-1C60624E26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D12E41-BB3E-46B0-8AA2-6C6A157EFA9D}"/>
              </a:ext>
            </a:extLst>
          </p:cNvPr>
          <p:cNvSpPr>
            <a:spLocks noGrp="1"/>
          </p:cNvSpPr>
          <p:nvPr>
            <p:ph type="dt" sz="half" idx="10"/>
          </p:nvPr>
        </p:nvSpPr>
        <p:spPr/>
        <p:txBody>
          <a:bodyPr/>
          <a:lstStyle/>
          <a:p>
            <a:fld id="{3B6164FB-BDA2-4954-8527-22893BC2D106}" type="datetime1">
              <a:rPr lang="en-US" smtClean="0"/>
              <a:t>7/24/2024</a:t>
            </a:fld>
            <a:endParaRPr lang="en-US"/>
          </a:p>
        </p:txBody>
      </p:sp>
      <p:sp>
        <p:nvSpPr>
          <p:cNvPr id="5" name="Footer Placeholder 4">
            <a:extLst>
              <a:ext uri="{FF2B5EF4-FFF2-40B4-BE49-F238E27FC236}">
                <a16:creationId xmlns:a16="http://schemas.microsoft.com/office/drawing/2014/main" id="{166A1457-6FF0-4BD8-B76B-0EEA96B35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4565D-954D-4CD4-9DCC-00F7C6320B61}"/>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1333756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C8C8B-F063-4341-A297-D6D75AB630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544479-55C5-4D9C-9089-EE3B982BBA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1C60DA-96F4-4F9C-B8E6-A9DE8A2BEC2F}"/>
              </a:ext>
            </a:extLst>
          </p:cNvPr>
          <p:cNvSpPr>
            <a:spLocks noGrp="1"/>
          </p:cNvSpPr>
          <p:nvPr>
            <p:ph type="dt" sz="half" idx="10"/>
          </p:nvPr>
        </p:nvSpPr>
        <p:spPr/>
        <p:txBody>
          <a:bodyPr/>
          <a:lstStyle/>
          <a:p>
            <a:fld id="{540BD89C-749A-4419-8948-108AD1BFA10F}" type="datetime1">
              <a:rPr lang="en-US" smtClean="0"/>
              <a:t>7/24/2024</a:t>
            </a:fld>
            <a:endParaRPr lang="en-US"/>
          </a:p>
        </p:txBody>
      </p:sp>
      <p:sp>
        <p:nvSpPr>
          <p:cNvPr id="5" name="Footer Placeholder 4">
            <a:extLst>
              <a:ext uri="{FF2B5EF4-FFF2-40B4-BE49-F238E27FC236}">
                <a16:creationId xmlns:a16="http://schemas.microsoft.com/office/drawing/2014/main" id="{8B042BB1-0034-46F2-B982-C23E8F0DC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36158-CAF3-4D49-A32D-A29F113F1553}"/>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151946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F6700A-4830-4490-9791-8B0DA2D352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FD0ACF-22E4-499E-BBEB-74E8472F82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812604-5F3F-40C4-AF92-7210553C137C}"/>
              </a:ext>
            </a:extLst>
          </p:cNvPr>
          <p:cNvSpPr>
            <a:spLocks noGrp="1"/>
          </p:cNvSpPr>
          <p:nvPr>
            <p:ph type="dt" sz="half" idx="10"/>
          </p:nvPr>
        </p:nvSpPr>
        <p:spPr/>
        <p:txBody>
          <a:bodyPr/>
          <a:lstStyle/>
          <a:p>
            <a:fld id="{8DDA609D-3E86-46B2-8227-12F601E944B7}" type="datetime1">
              <a:rPr lang="en-US" smtClean="0"/>
              <a:t>7/24/2024</a:t>
            </a:fld>
            <a:endParaRPr lang="en-US"/>
          </a:p>
        </p:txBody>
      </p:sp>
      <p:sp>
        <p:nvSpPr>
          <p:cNvPr id="5" name="Footer Placeholder 4">
            <a:extLst>
              <a:ext uri="{FF2B5EF4-FFF2-40B4-BE49-F238E27FC236}">
                <a16:creationId xmlns:a16="http://schemas.microsoft.com/office/drawing/2014/main" id="{E55C97B2-40B9-4603-A45A-76B29592E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2293B-3166-4607-A4B8-3CBE480558FD}"/>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338315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F672C-DE17-486B-B601-098C195083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6E57DE-9A19-4316-8CDD-B600882C84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72DC24-A610-4545-A199-AE0CF0305D2B}"/>
              </a:ext>
            </a:extLst>
          </p:cNvPr>
          <p:cNvSpPr>
            <a:spLocks noGrp="1"/>
          </p:cNvSpPr>
          <p:nvPr>
            <p:ph type="dt" sz="half" idx="10"/>
          </p:nvPr>
        </p:nvSpPr>
        <p:spPr/>
        <p:txBody>
          <a:bodyPr/>
          <a:lstStyle/>
          <a:p>
            <a:fld id="{9531B986-4FCF-46ED-AA58-74ADE0590D76}" type="datetime1">
              <a:rPr lang="en-US" smtClean="0"/>
              <a:t>7/24/2024</a:t>
            </a:fld>
            <a:endParaRPr lang="en-US"/>
          </a:p>
        </p:txBody>
      </p:sp>
      <p:sp>
        <p:nvSpPr>
          <p:cNvPr id="5" name="Footer Placeholder 4">
            <a:extLst>
              <a:ext uri="{FF2B5EF4-FFF2-40B4-BE49-F238E27FC236}">
                <a16:creationId xmlns:a16="http://schemas.microsoft.com/office/drawing/2014/main" id="{1ECE4116-50B5-4190-BB7D-77A4882FE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B7594D-1F90-4678-83C5-8B5FCA5B2CDD}"/>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3763687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1A28E-FC97-498E-8401-5DEC016C77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1907A8-9E2A-48CD-AC6E-E61AB2A7E1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F19C3B-84A2-454D-9125-64D26E65C528}"/>
              </a:ext>
            </a:extLst>
          </p:cNvPr>
          <p:cNvSpPr>
            <a:spLocks noGrp="1"/>
          </p:cNvSpPr>
          <p:nvPr>
            <p:ph type="dt" sz="half" idx="10"/>
          </p:nvPr>
        </p:nvSpPr>
        <p:spPr/>
        <p:txBody>
          <a:bodyPr/>
          <a:lstStyle/>
          <a:p>
            <a:fld id="{FA107B5D-8AA4-4693-93CC-FA9E9EBA84CD}" type="datetime1">
              <a:rPr lang="en-US" smtClean="0"/>
              <a:t>7/24/2024</a:t>
            </a:fld>
            <a:endParaRPr lang="en-US"/>
          </a:p>
        </p:txBody>
      </p:sp>
      <p:sp>
        <p:nvSpPr>
          <p:cNvPr id="5" name="Footer Placeholder 4">
            <a:extLst>
              <a:ext uri="{FF2B5EF4-FFF2-40B4-BE49-F238E27FC236}">
                <a16:creationId xmlns:a16="http://schemas.microsoft.com/office/drawing/2014/main" id="{B633C65E-F51B-4CAE-8988-EB87373B9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C473D-AE79-4985-BC69-F901CCD2E80C}"/>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205869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687E-FB37-4156-9956-99701A7D4D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D731AB-DBF8-4B68-9995-03778E1128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37F819-D3A8-4EDD-A693-2192AC52C3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C2A980-8AB1-468E-80DC-9765B2C3B029}"/>
              </a:ext>
            </a:extLst>
          </p:cNvPr>
          <p:cNvSpPr>
            <a:spLocks noGrp="1"/>
          </p:cNvSpPr>
          <p:nvPr>
            <p:ph type="dt" sz="half" idx="10"/>
          </p:nvPr>
        </p:nvSpPr>
        <p:spPr/>
        <p:txBody>
          <a:bodyPr/>
          <a:lstStyle/>
          <a:p>
            <a:fld id="{AC34E41B-9D6C-4AC7-BB25-A6BCAF8A2143}" type="datetime1">
              <a:rPr lang="en-US" smtClean="0"/>
              <a:t>7/24/2024</a:t>
            </a:fld>
            <a:endParaRPr lang="en-US"/>
          </a:p>
        </p:txBody>
      </p:sp>
      <p:sp>
        <p:nvSpPr>
          <p:cNvPr id="6" name="Footer Placeholder 5">
            <a:extLst>
              <a:ext uri="{FF2B5EF4-FFF2-40B4-BE49-F238E27FC236}">
                <a16:creationId xmlns:a16="http://schemas.microsoft.com/office/drawing/2014/main" id="{8C32738F-869F-4C8C-BF6B-11ED490314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E20AA1-91D7-481A-B8CB-3368A50EC57D}"/>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253480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FC66F-3489-4ED8-99C0-E6BD0A1D7C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04E9BC-5B73-4CCE-8214-44CBCD3B77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AB2AC6-E7E7-416D-A01C-80B75B9946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24F2F3-0BEE-4C7F-B30D-F66B85B5E7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B0EDAC-A03A-4FDD-BFF7-DE236AEDD4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5DF0B4-E2A1-47F5-8D2E-C6214B09B3E5}"/>
              </a:ext>
            </a:extLst>
          </p:cNvPr>
          <p:cNvSpPr>
            <a:spLocks noGrp="1"/>
          </p:cNvSpPr>
          <p:nvPr>
            <p:ph type="dt" sz="half" idx="10"/>
          </p:nvPr>
        </p:nvSpPr>
        <p:spPr/>
        <p:txBody>
          <a:bodyPr/>
          <a:lstStyle/>
          <a:p>
            <a:fld id="{D793EF21-5BDE-456E-BF55-6F5AE593FDB9}" type="datetime1">
              <a:rPr lang="en-US" smtClean="0"/>
              <a:t>7/24/2024</a:t>
            </a:fld>
            <a:endParaRPr lang="en-US"/>
          </a:p>
        </p:txBody>
      </p:sp>
      <p:sp>
        <p:nvSpPr>
          <p:cNvPr id="8" name="Footer Placeholder 7">
            <a:extLst>
              <a:ext uri="{FF2B5EF4-FFF2-40B4-BE49-F238E27FC236}">
                <a16:creationId xmlns:a16="http://schemas.microsoft.com/office/drawing/2014/main" id="{6BC66E8C-BFA0-46FA-86FE-B7671E16A3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6DDC05-E036-44C6-B363-193741DAABC9}"/>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418038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8886A-0CFF-4288-B373-C4F2C91D20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DE9848-5527-482C-BA4B-FC3EAEB03ECE}"/>
              </a:ext>
            </a:extLst>
          </p:cNvPr>
          <p:cNvSpPr>
            <a:spLocks noGrp="1"/>
          </p:cNvSpPr>
          <p:nvPr>
            <p:ph type="dt" sz="half" idx="10"/>
          </p:nvPr>
        </p:nvSpPr>
        <p:spPr/>
        <p:txBody>
          <a:bodyPr/>
          <a:lstStyle/>
          <a:p>
            <a:fld id="{3CB14605-C35C-42BC-9133-1736FFB1ABBB}" type="datetime1">
              <a:rPr lang="en-US" smtClean="0"/>
              <a:t>7/24/2024</a:t>
            </a:fld>
            <a:endParaRPr lang="en-US"/>
          </a:p>
        </p:txBody>
      </p:sp>
      <p:sp>
        <p:nvSpPr>
          <p:cNvPr id="4" name="Footer Placeholder 3">
            <a:extLst>
              <a:ext uri="{FF2B5EF4-FFF2-40B4-BE49-F238E27FC236}">
                <a16:creationId xmlns:a16="http://schemas.microsoft.com/office/drawing/2014/main" id="{3804E2A2-F84E-45FB-9402-FDAB0E249F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5175F9-830E-4BD1-8FCC-AF096FFB5E42}"/>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34145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13DD3-7840-46EF-AAF9-2B986B3AA6D4}"/>
              </a:ext>
            </a:extLst>
          </p:cNvPr>
          <p:cNvSpPr>
            <a:spLocks noGrp="1"/>
          </p:cNvSpPr>
          <p:nvPr>
            <p:ph type="dt" sz="half" idx="10"/>
          </p:nvPr>
        </p:nvSpPr>
        <p:spPr/>
        <p:txBody>
          <a:bodyPr/>
          <a:lstStyle/>
          <a:p>
            <a:fld id="{38EDD186-715E-45DE-A0AC-3FEE38639C9F}" type="datetime1">
              <a:rPr lang="en-US" smtClean="0"/>
              <a:t>7/24/2024</a:t>
            </a:fld>
            <a:endParaRPr lang="en-US"/>
          </a:p>
        </p:txBody>
      </p:sp>
      <p:sp>
        <p:nvSpPr>
          <p:cNvPr id="3" name="Footer Placeholder 2">
            <a:extLst>
              <a:ext uri="{FF2B5EF4-FFF2-40B4-BE49-F238E27FC236}">
                <a16:creationId xmlns:a16="http://schemas.microsoft.com/office/drawing/2014/main" id="{8D214FB1-6A90-4B40-8601-70A5EFB529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C332AE-57A2-443D-A054-94FCFA679D49}"/>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290466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BA891-5C77-4653-96ED-B7296F73A7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323670-AAD7-489D-9BBA-C8CF0AB8A1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E7ED07-25EE-4C0D-A31A-DAEBE9EBB9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BDE2BC-D148-4100-8FBF-3F71EEFE685E}"/>
              </a:ext>
            </a:extLst>
          </p:cNvPr>
          <p:cNvSpPr>
            <a:spLocks noGrp="1"/>
          </p:cNvSpPr>
          <p:nvPr>
            <p:ph type="dt" sz="half" idx="10"/>
          </p:nvPr>
        </p:nvSpPr>
        <p:spPr/>
        <p:txBody>
          <a:bodyPr/>
          <a:lstStyle/>
          <a:p>
            <a:fld id="{F6F04F70-4310-43E8-8660-D9E4E7BDB021}" type="datetime1">
              <a:rPr lang="en-US" smtClean="0"/>
              <a:t>7/24/2024</a:t>
            </a:fld>
            <a:endParaRPr lang="en-US"/>
          </a:p>
        </p:txBody>
      </p:sp>
      <p:sp>
        <p:nvSpPr>
          <p:cNvPr id="6" name="Footer Placeholder 5">
            <a:extLst>
              <a:ext uri="{FF2B5EF4-FFF2-40B4-BE49-F238E27FC236}">
                <a16:creationId xmlns:a16="http://schemas.microsoft.com/office/drawing/2014/main" id="{59913D98-9274-46AA-8F65-0343692FBD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97D86F-B068-45DA-AB81-3B41A2E89FE3}"/>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392475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ADBC8-FB03-4513-9BDA-883BEA90DC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6E8C45-9FC6-4329-B496-C48E97F8A1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FABC89-75C4-47A1-B9C4-137804FF79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6E5C9-839F-45DF-94CB-4A10A181CF99}"/>
              </a:ext>
            </a:extLst>
          </p:cNvPr>
          <p:cNvSpPr>
            <a:spLocks noGrp="1"/>
          </p:cNvSpPr>
          <p:nvPr>
            <p:ph type="dt" sz="half" idx="10"/>
          </p:nvPr>
        </p:nvSpPr>
        <p:spPr/>
        <p:txBody>
          <a:bodyPr/>
          <a:lstStyle/>
          <a:p>
            <a:fld id="{B603D3F0-856D-4F0C-BCF6-A31DD9EFABCD}" type="datetime1">
              <a:rPr lang="en-US" smtClean="0"/>
              <a:t>7/24/2024</a:t>
            </a:fld>
            <a:endParaRPr lang="en-US"/>
          </a:p>
        </p:txBody>
      </p:sp>
      <p:sp>
        <p:nvSpPr>
          <p:cNvPr id="6" name="Footer Placeholder 5">
            <a:extLst>
              <a:ext uri="{FF2B5EF4-FFF2-40B4-BE49-F238E27FC236}">
                <a16:creationId xmlns:a16="http://schemas.microsoft.com/office/drawing/2014/main" id="{85FC56DF-CAC6-456B-8B78-9CB5DDE33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6BDC71-43A6-41CB-83ED-E7D663BE12AF}"/>
              </a:ext>
            </a:extLst>
          </p:cNvPr>
          <p:cNvSpPr>
            <a:spLocks noGrp="1"/>
          </p:cNvSpPr>
          <p:nvPr>
            <p:ph type="sldNum" sz="quarter" idx="12"/>
          </p:nvPr>
        </p:nvSpPr>
        <p:spPr/>
        <p:txBody>
          <a:bodyPr/>
          <a:lstStyle/>
          <a:p>
            <a:fld id="{EC86BCA2-9813-499C-ABEF-CFD0FB0DCF5E}" type="slidenum">
              <a:rPr lang="en-US" smtClean="0"/>
              <a:t>‹#›</a:t>
            </a:fld>
            <a:endParaRPr lang="en-US"/>
          </a:p>
        </p:txBody>
      </p:sp>
    </p:spTree>
    <p:extLst>
      <p:ext uri="{BB962C8B-B14F-4D97-AF65-F5344CB8AC3E}">
        <p14:creationId xmlns:p14="http://schemas.microsoft.com/office/powerpoint/2010/main" val="2821520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5FE8E7-BAA8-40C2-B0F6-461956FAC6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A2FD94-58F7-4BAC-929B-73389C63FD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D4BE8D-4895-48E7-835B-932C2017D8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AADFA-FFB5-4A49-85C5-5109C73E3A91}" type="datetime1">
              <a:rPr lang="en-US" smtClean="0"/>
              <a:t>7/24/2024</a:t>
            </a:fld>
            <a:endParaRPr lang="en-US"/>
          </a:p>
        </p:txBody>
      </p:sp>
      <p:sp>
        <p:nvSpPr>
          <p:cNvPr id="5" name="Footer Placeholder 4">
            <a:extLst>
              <a:ext uri="{FF2B5EF4-FFF2-40B4-BE49-F238E27FC236}">
                <a16:creationId xmlns:a16="http://schemas.microsoft.com/office/drawing/2014/main" id="{CEBF67E2-C5B5-41CA-A91A-2A1DD71A2C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BF74ED-5344-4E4C-AD3F-38EB1CE60E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6BCA2-9813-499C-ABEF-CFD0FB0DCF5E}" type="slidenum">
              <a:rPr lang="en-US" smtClean="0"/>
              <a:t>‹#›</a:t>
            </a:fld>
            <a:endParaRPr lang="en-US"/>
          </a:p>
        </p:txBody>
      </p:sp>
    </p:spTree>
    <p:extLst>
      <p:ext uri="{BB962C8B-B14F-4D97-AF65-F5344CB8AC3E}">
        <p14:creationId xmlns:p14="http://schemas.microsoft.com/office/powerpoint/2010/main" val="1761861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1E645D-3979-4673-AD1E-A74FA3ACBD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4698" y="2507329"/>
            <a:ext cx="5266630" cy="39448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26B15196-9801-42ED-AA1D-7E5CEBC9CB90}"/>
              </a:ext>
            </a:extLst>
          </p:cNvPr>
          <p:cNvSpPr>
            <a:spLocks noGrp="1"/>
          </p:cNvSpPr>
          <p:nvPr>
            <p:ph type="ctrTitle"/>
          </p:nvPr>
        </p:nvSpPr>
        <p:spPr>
          <a:xfrm>
            <a:off x="1524000" y="560438"/>
            <a:ext cx="9144000" cy="1493324"/>
          </a:xfrm>
        </p:spPr>
        <p:txBody>
          <a:bodyPr>
            <a:normAutofit fontScale="90000"/>
          </a:bodyPr>
          <a:lstStyle/>
          <a:p>
            <a:r>
              <a:rPr lang="en-US" sz="4800" b="1" dirty="0"/>
              <a:t>Board Work Session on GHI Handbook </a:t>
            </a:r>
            <a:r>
              <a:rPr lang="en-US" sz="4400" b="1" dirty="0"/>
              <a:t> </a:t>
            </a:r>
            <a:br>
              <a:rPr lang="en-US" sz="4400" b="1" dirty="0"/>
            </a:br>
            <a:r>
              <a:rPr lang="en-US" sz="4400" b="1" dirty="0"/>
              <a:t>July 25, 2024  </a:t>
            </a:r>
            <a:endParaRPr lang="en-US" sz="4800" b="1" dirty="0"/>
          </a:p>
        </p:txBody>
      </p:sp>
    </p:spTree>
    <p:extLst>
      <p:ext uri="{BB962C8B-B14F-4D97-AF65-F5344CB8AC3E}">
        <p14:creationId xmlns:p14="http://schemas.microsoft.com/office/powerpoint/2010/main" val="1521031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32B904-3211-C0CC-5B57-019D72648AF8}"/>
              </a:ext>
            </a:extLst>
          </p:cNvPr>
          <p:cNvSpPr>
            <a:spLocks noGrp="1"/>
          </p:cNvSpPr>
          <p:nvPr>
            <p:ph type="sldNum" sz="quarter" idx="12"/>
          </p:nvPr>
        </p:nvSpPr>
        <p:spPr/>
        <p:txBody>
          <a:bodyPr/>
          <a:lstStyle/>
          <a:p>
            <a:fld id="{EC86BCA2-9813-499C-ABEF-CFD0FB0DCF5E}" type="slidenum">
              <a:rPr lang="en-US" smtClean="0"/>
              <a:t>10</a:t>
            </a:fld>
            <a:endParaRPr lang="en-US"/>
          </a:p>
        </p:txBody>
      </p:sp>
      <p:sp>
        <p:nvSpPr>
          <p:cNvPr id="4" name="TextBox 3">
            <a:extLst>
              <a:ext uri="{FF2B5EF4-FFF2-40B4-BE49-F238E27FC236}">
                <a16:creationId xmlns:a16="http://schemas.microsoft.com/office/drawing/2014/main" id="{9B9B4861-77B1-43F4-FF97-221ADA010458}"/>
              </a:ext>
            </a:extLst>
          </p:cNvPr>
          <p:cNvSpPr txBox="1"/>
          <p:nvPr/>
        </p:nvSpPr>
        <p:spPr>
          <a:xfrm>
            <a:off x="588936" y="275701"/>
            <a:ext cx="10879810" cy="5988050"/>
          </a:xfrm>
          <a:prstGeom prst="rect">
            <a:avLst/>
          </a:prstGeom>
          <a:noFill/>
        </p:spPr>
        <p:txBody>
          <a:bodyPr wrap="square">
            <a:spAutoFit/>
          </a:bodyPr>
          <a:lstStyle/>
          <a:p>
            <a:pPr marL="0" marR="0">
              <a:lnSpc>
                <a:spcPct val="115000"/>
              </a:lnSpc>
              <a:spcBef>
                <a:spcPts val="0"/>
              </a:spcBef>
              <a:spcAft>
                <a:spcPts val="1000"/>
              </a:spcAft>
            </a:pPr>
            <a:r>
              <a:rPr lang="en-US" sz="2000" b="1" kern="100" dirty="0">
                <a:effectLst/>
                <a:latin typeface="Arial" panose="020B0604020202020204" pitchFamily="34" charset="0"/>
                <a:ea typeface="Calibri" panose="020F0502020204030204" pitchFamily="34" charset="0"/>
                <a:cs typeface="Arial" panose="020B0604020202020204" pitchFamily="34" charset="0"/>
              </a:rPr>
              <a:t>4.0. – GHI COOPERATIVE LIVING</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tabLst>
                <a:tab pos="457200" algn="l"/>
                <a:tab pos="914400" algn="l"/>
                <a:tab pos="1371600" algn="l"/>
                <a:tab pos="1828800" algn="l"/>
                <a:tab pos="2286000" algn="l"/>
                <a:tab pos="4933950" algn="l"/>
              </a:tabLst>
            </a:pPr>
            <a:r>
              <a:rPr lang="en-US" sz="1800" kern="100" dirty="0">
                <a:effectLst/>
                <a:latin typeface="Arial" panose="020B0604020202020204" pitchFamily="34" charset="0"/>
                <a:ea typeface="Calibri" panose="020F0502020204030204" pitchFamily="34" charset="0"/>
                <a:cs typeface="Arial" panose="020B0604020202020204" pitchFamily="34" charset="0"/>
              </a:rPr>
              <a:t>4.1  Membership Selection Criteria</a:t>
            </a:r>
            <a:r>
              <a:rPr lang="en-US" sz="1800" kern="100" baseline="30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4.2</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Occupancy Criteria</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4.3</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Neighbor Relations</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4.4</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Hoarding Policy</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4.5</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Companion Animals</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4.6</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GHI Member Complaints Procedure</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4.7</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Enforcement Regulation</a:t>
            </a:r>
          </a:p>
          <a:p>
            <a:pPr marL="0" marR="0">
              <a:lnSpc>
                <a:spcPts val="1000"/>
              </a:lnSpc>
              <a:spcBef>
                <a:spcPts val="0"/>
              </a:spcBef>
              <a:spcAft>
                <a:spcPts val="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4.8  Exceptions to Regulations</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4.9</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GHI Member/Staff Anti-Harassment Policy – For GHI Members Toward Staff </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4.10</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GHI Lockout Policy</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4.11</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Procedures for Smoke-free Buildings and Units</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4.12</a:t>
            </a:r>
            <a:r>
              <a:rPr lang="en-US" kern="100" dirty="0">
                <a:latin typeface="Arial" panose="020B0604020202020204" pitchFamily="34" charset="0"/>
                <a:ea typeface="Calibri" panose="020F0502020204030204" pitchFamily="34" charset="0"/>
                <a:cs typeface="Arial" panose="020B0604020202020204" pitchFamily="34" charset="0"/>
              </a:rPr>
              <a:t>  </a:t>
            </a:r>
            <a:r>
              <a:rPr lang="en-US" sz="1800" kern="100" dirty="0">
                <a:effectLst/>
                <a:latin typeface="Arial" panose="020B0604020202020204" pitchFamily="34" charset="0"/>
                <a:ea typeface="Calibri" panose="020F0502020204030204" pitchFamily="34" charset="0"/>
                <a:cs typeface="Arial" panose="020B0604020202020204" pitchFamily="34" charset="0"/>
              </a:rPr>
              <a:t>Parking</a:t>
            </a:r>
          </a:p>
        </p:txBody>
      </p:sp>
    </p:spTree>
    <p:extLst>
      <p:ext uri="{BB962C8B-B14F-4D97-AF65-F5344CB8AC3E}">
        <p14:creationId xmlns:p14="http://schemas.microsoft.com/office/powerpoint/2010/main" val="3744459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441279-77B8-DA5C-BA98-D3756934258E}"/>
              </a:ext>
            </a:extLst>
          </p:cNvPr>
          <p:cNvSpPr>
            <a:spLocks noGrp="1"/>
          </p:cNvSpPr>
          <p:nvPr>
            <p:ph type="sldNum" sz="quarter" idx="12"/>
          </p:nvPr>
        </p:nvSpPr>
        <p:spPr/>
        <p:txBody>
          <a:bodyPr/>
          <a:lstStyle/>
          <a:p>
            <a:fld id="{EC86BCA2-9813-499C-ABEF-CFD0FB0DCF5E}" type="slidenum">
              <a:rPr lang="en-US" smtClean="0"/>
              <a:t>11</a:t>
            </a:fld>
            <a:endParaRPr lang="en-US"/>
          </a:p>
        </p:txBody>
      </p:sp>
      <p:sp>
        <p:nvSpPr>
          <p:cNvPr id="4" name="TextBox 3">
            <a:extLst>
              <a:ext uri="{FF2B5EF4-FFF2-40B4-BE49-F238E27FC236}">
                <a16:creationId xmlns:a16="http://schemas.microsoft.com/office/drawing/2014/main" id="{E32CBFF3-77E8-3AE0-58FE-83D9045EF6EB}"/>
              </a:ext>
            </a:extLst>
          </p:cNvPr>
          <p:cNvSpPr txBox="1"/>
          <p:nvPr/>
        </p:nvSpPr>
        <p:spPr>
          <a:xfrm>
            <a:off x="668364" y="268551"/>
            <a:ext cx="11141344" cy="7178375"/>
          </a:xfrm>
          <a:prstGeom prst="rect">
            <a:avLst/>
          </a:prstGeom>
          <a:noFill/>
        </p:spPr>
        <p:txBody>
          <a:bodyPr wrap="square">
            <a:spAutoFit/>
          </a:bodyPr>
          <a:lstStyle/>
          <a:p>
            <a:pPr marL="0" marR="0">
              <a:lnSpc>
                <a:spcPct val="115000"/>
              </a:lnSpc>
              <a:spcBef>
                <a:spcPts val="0"/>
              </a:spcBef>
              <a:spcAft>
                <a:spcPts val="10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5.0. PROCEDURES TO SELL, RENT, OR ASSIGN THE GHI UNIT</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5.1 Resale Procedures</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 5.2 Option to Repurchase</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5.3 Option to Transfer</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5.4 Option to Rent</a:t>
            </a:r>
          </a:p>
          <a:p>
            <a:r>
              <a:rPr lang="en-US" sz="1800" dirty="0">
                <a:effectLst/>
                <a:latin typeface="Arial" panose="020B0604020202020204" pitchFamily="34" charset="0"/>
                <a:ea typeface="Calibri" panose="020F0502020204030204" pitchFamily="34" charset="0"/>
                <a:cs typeface="Arial" panose="020B0604020202020204" pitchFamily="34" charset="0"/>
              </a:rPr>
              <a:t>5.5 Assignment of Units to GHI</a:t>
            </a:r>
          </a:p>
          <a:p>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6.0. – COMMUNITY RESOURCES</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6.1  Public Works</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6.2  Greenbelt Police</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6.3  Fire and Rescue</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6.4  Recreation Department</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6.5  Greenbelt CARES – Youth and Family Services Bureau</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6.6  Prince George’s County Memorial Library Service (PGCMLS)</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6.7  The Greenbelt News Review</a:t>
            </a:r>
          </a:p>
          <a:p>
            <a:pPr marL="0" marR="0">
              <a:lnSpc>
                <a:spcPct val="115000"/>
              </a:lnSpc>
              <a:spcBef>
                <a:spcPts val="0"/>
              </a:spcBef>
              <a:spcAft>
                <a:spcPts val="100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6.8  Schools</a:t>
            </a:r>
          </a:p>
          <a:p>
            <a:endParaRPr lang="en-US" dirty="0"/>
          </a:p>
        </p:txBody>
      </p:sp>
    </p:spTree>
    <p:extLst>
      <p:ext uri="{BB962C8B-B14F-4D97-AF65-F5344CB8AC3E}">
        <p14:creationId xmlns:p14="http://schemas.microsoft.com/office/powerpoint/2010/main" val="3154295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C609-D3E3-4E66-892B-FFE1FEDD334C}"/>
              </a:ext>
            </a:extLst>
          </p:cNvPr>
          <p:cNvSpPr>
            <a:spLocks noGrp="1"/>
          </p:cNvSpPr>
          <p:nvPr>
            <p:ph type="title"/>
          </p:nvPr>
        </p:nvSpPr>
        <p:spPr>
          <a:xfrm>
            <a:off x="838200" y="365126"/>
            <a:ext cx="10515600" cy="611268"/>
          </a:xfrm>
        </p:spPr>
        <p:txBody>
          <a:bodyPr>
            <a:normAutofit/>
          </a:bodyPr>
          <a:lstStyle/>
          <a:p>
            <a:r>
              <a:rPr lang="en-US" sz="3600" b="1" dirty="0"/>
              <a:t>OTHER UPDATES</a:t>
            </a:r>
          </a:p>
        </p:txBody>
      </p:sp>
      <p:sp>
        <p:nvSpPr>
          <p:cNvPr id="3" name="Content Placeholder 2">
            <a:extLst>
              <a:ext uri="{FF2B5EF4-FFF2-40B4-BE49-F238E27FC236}">
                <a16:creationId xmlns:a16="http://schemas.microsoft.com/office/drawing/2014/main" id="{1E3454B7-AF41-4E69-94F4-214B1F076FBD}"/>
              </a:ext>
            </a:extLst>
          </p:cNvPr>
          <p:cNvSpPr>
            <a:spLocks noGrp="1"/>
          </p:cNvSpPr>
          <p:nvPr>
            <p:ph idx="1"/>
          </p:nvPr>
        </p:nvSpPr>
        <p:spPr>
          <a:xfrm>
            <a:off x="838200" y="976394"/>
            <a:ext cx="10515600" cy="5200569"/>
          </a:xfrm>
        </p:spPr>
        <p:txBody>
          <a:bodyPr>
            <a:normAutofit lnSpcReduction="10000"/>
          </a:bodyPr>
          <a:lstStyle/>
          <a:p>
            <a:endParaRPr lang="en-US" dirty="0"/>
          </a:p>
          <a:p>
            <a:r>
              <a:rPr lang="en-US" sz="3200" dirty="0"/>
              <a:t>Developed a standard framework for entire Handbook</a:t>
            </a:r>
          </a:p>
          <a:p>
            <a:pPr marL="0" indent="0">
              <a:buNone/>
            </a:pPr>
            <a:endParaRPr lang="en-US" sz="3200" dirty="0"/>
          </a:p>
          <a:p>
            <a:r>
              <a:rPr lang="en-US" sz="3200" dirty="0"/>
              <a:t>Utilized the AP Style Guide for consistency</a:t>
            </a:r>
          </a:p>
          <a:p>
            <a:pPr marL="0" indent="0">
              <a:buNone/>
            </a:pPr>
            <a:endParaRPr lang="en-US" sz="3200" dirty="0"/>
          </a:p>
          <a:p>
            <a:r>
              <a:rPr lang="en-US" sz="3200" dirty="0"/>
              <a:t>Added explanatory text to assist members in understanding requirements (blue text)</a:t>
            </a:r>
          </a:p>
          <a:p>
            <a:pPr marL="0" indent="0">
              <a:buNone/>
            </a:pPr>
            <a:endParaRPr lang="en-US" sz="3200" dirty="0"/>
          </a:p>
          <a:p>
            <a:r>
              <a:rPr lang="en-US" sz="3200" dirty="0"/>
              <a:t>Removed some outdated information (e.g., how the yard task force was to function; use of CCA lumber)</a:t>
            </a:r>
          </a:p>
          <a:p>
            <a:pPr marL="0" indent="0">
              <a:buNone/>
            </a:pPr>
            <a:endParaRPr lang="en-US" dirty="0"/>
          </a:p>
        </p:txBody>
      </p:sp>
      <p:sp>
        <p:nvSpPr>
          <p:cNvPr id="4" name="Slide Number Placeholder 3">
            <a:extLst>
              <a:ext uri="{FF2B5EF4-FFF2-40B4-BE49-F238E27FC236}">
                <a16:creationId xmlns:a16="http://schemas.microsoft.com/office/drawing/2014/main" id="{EA3E14DA-380B-4041-A403-9B0209D86A6D}"/>
              </a:ext>
            </a:extLst>
          </p:cNvPr>
          <p:cNvSpPr>
            <a:spLocks noGrp="1"/>
          </p:cNvSpPr>
          <p:nvPr>
            <p:ph type="sldNum" sz="quarter" idx="12"/>
          </p:nvPr>
        </p:nvSpPr>
        <p:spPr/>
        <p:txBody>
          <a:bodyPr/>
          <a:lstStyle/>
          <a:p>
            <a:fld id="{EC86BCA2-9813-499C-ABEF-CFD0FB0DCF5E}" type="slidenum">
              <a:rPr lang="en-US" smtClean="0"/>
              <a:t>12</a:t>
            </a:fld>
            <a:endParaRPr lang="en-US"/>
          </a:p>
        </p:txBody>
      </p:sp>
    </p:spTree>
    <p:extLst>
      <p:ext uri="{BB962C8B-B14F-4D97-AF65-F5344CB8AC3E}">
        <p14:creationId xmlns:p14="http://schemas.microsoft.com/office/powerpoint/2010/main" val="2144136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C609-D3E3-4E66-892B-FFE1FEDD334C}"/>
              </a:ext>
            </a:extLst>
          </p:cNvPr>
          <p:cNvSpPr>
            <a:spLocks noGrp="1"/>
          </p:cNvSpPr>
          <p:nvPr>
            <p:ph type="title"/>
          </p:nvPr>
        </p:nvSpPr>
        <p:spPr>
          <a:xfrm>
            <a:off x="838200" y="365126"/>
            <a:ext cx="10515600" cy="611268"/>
          </a:xfrm>
        </p:spPr>
        <p:txBody>
          <a:bodyPr>
            <a:normAutofit/>
          </a:bodyPr>
          <a:lstStyle/>
          <a:p>
            <a:r>
              <a:rPr lang="en-US" sz="3600" b="1" dirty="0"/>
              <a:t>OTHER UPDATES, CONT.</a:t>
            </a:r>
          </a:p>
        </p:txBody>
      </p:sp>
      <p:sp>
        <p:nvSpPr>
          <p:cNvPr id="3" name="Content Placeholder 2">
            <a:extLst>
              <a:ext uri="{FF2B5EF4-FFF2-40B4-BE49-F238E27FC236}">
                <a16:creationId xmlns:a16="http://schemas.microsoft.com/office/drawing/2014/main" id="{1E3454B7-AF41-4E69-94F4-214B1F076FBD}"/>
              </a:ext>
            </a:extLst>
          </p:cNvPr>
          <p:cNvSpPr>
            <a:spLocks noGrp="1"/>
          </p:cNvSpPr>
          <p:nvPr>
            <p:ph idx="1"/>
          </p:nvPr>
        </p:nvSpPr>
        <p:spPr>
          <a:xfrm>
            <a:off x="838200" y="976394"/>
            <a:ext cx="10515600" cy="5379956"/>
          </a:xfrm>
        </p:spPr>
        <p:txBody>
          <a:bodyPr>
            <a:normAutofit fontScale="92500" lnSpcReduction="10000"/>
          </a:bodyPr>
          <a:lstStyle/>
          <a:p>
            <a:endParaRPr lang="en-US" dirty="0"/>
          </a:p>
          <a:p>
            <a:r>
              <a:rPr lang="en-US" sz="3300" dirty="0"/>
              <a:t>Standardized language regarding permit requests and permit request approvals</a:t>
            </a:r>
          </a:p>
          <a:p>
            <a:endParaRPr lang="en-US" sz="3300" dirty="0"/>
          </a:p>
          <a:p>
            <a:r>
              <a:rPr lang="en-US" sz="3300" dirty="0"/>
              <a:t>Where appropriate, replaced generic “GHI staff” with specific department staff</a:t>
            </a:r>
          </a:p>
          <a:p>
            <a:pPr marL="0" indent="0">
              <a:buNone/>
            </a:pPr>
            <a:endParaRPr lang="en-US" sz="3300" dirty="0"/>
          </a:p>
          <a:p>
            <a:r>
              <a:rPr lang="en-US" sz="3300" dirty="0"/>
              <a:t>Global search for “shall” and replace with “will” or “must”</a:t>
            </a:r>
          </a:p>
          <a:p>
            <a:endParaRPr lang="en-US" sz="3300" dirty="0"/>
          </a:p>
          <a:p>
            <a:r>
              <a:rPr lang="en-US" sz="3300" dirty="0"/>
              <a:t>“Executive session” replaced with “closed session” throughout Handbook.</a:t>
            </a:r>
          </a:p>
          <a:p>
            <a:pPr marL="0" indent="0">
              <a:buNone/>
            </a:pPr>
            <a:endParaRPr lang="en-US" sz="3300" dirty="0"/>
          </a:p>
          <a:p>
            <a:endParaRPr lang="en-US" sz="3200" dirty="0"/>
          </a:p>
          <a:p>
            <a:pPr marL="0" indent="0">
              <a:buNone/>
            </a:pPr>
            <a:endParaRPr lang="en-US" dirty="0"/>
          </a:p>
        </p:txBody>
      </p:sp>
      <p:sp>
        <p:nvSpPr>
          <p:cNvPr id="4" name="Slide Number Placeholder 3">
            <a:extLst>
              <a:ext uri="{FF2B5EF4-FFF2-40B4-BE49-F238E27FC236}">
                <a16:creationId xmlns:a16="http://schemas.microsoft.com/office/drawing/2014/main" id="{EA3E14DA-380B-4041-A403-9B0209D86A6D}"/>
              </a:ext>
            </a:extLst>
          </p:cNvPr>
          <p:cNvSpPr>
            <a:spLocks noGrp="1"/>
          </p:cNvSpPr>
          <p:nvPr>
            <p:ph type="sldNum" sz="quarter" idx="12"/>
          </p:nvPr>
        </p:nvSpPr>
        <p:spPr/>
        <p:txBody>
          <a:bodyPr/>
          <a:lstStyle/>
          <a:p>
            <a:fld id="{EC86BCA2-9813-499C-ABEF-CFD0FB0DCF5E}" type="slidenum">
              <a:rPr lang="en-US" smtClean="0"/>
              <a:t>13</a:t>
            </a:fld>
            <a:endParaRPr lang="en-US"/>
          </a:p>
        </p:txBody>
      </p:sp>
    </p:spTree>
    <p:extLst>
      <p:ext uri="{BB962C8B-B14F-4D97-AF65-F5344CB8AC3E}">
        <p14:creationId xmlns:p14="http://schemas.microsoft.com/office/powerpoint/2010/main" val="1455320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C609-D3E3-4E66-892B-FFE1FEDD334C}"/>
              </a:ext>
            </a:extLst>
          </p:cNvPr>
          <p:cNvSpPr>
            <a:spLocks noGrp="1"/>
          </p:cNvSpPr>
          <p:nvPr>
            <p:ph type="title"/>
          </p:nvPr>
        </p:nvSpPr>
        <p:spPr>
          <a:xfrm>
            <a:off x="838200" y="365126"/>
            <a:ext cx="10515600" cy="611268"/>
          </a:xfrm>
        </p:spPr>
        <p:txBody>
          <a:bodyPr>
            <a:normAutofit/>
          </a:bodyPr>
          <a:lstStyle/>
          <a:p>
            <a:r>
              <a:rPr lang="en-US" sz="3600" b="1" dirty="0"/>
              <a:t>CURRENT STATUS</a:t>
            </a:r>
          </a:p>
        </p:txBody>
      </p:sp>
      <p:sp>
        <p:nvSpPr>
          <p:cNvPr id="3" name="Content Placeholder 2">
            <a:extLst>
              <a:ext uri="{FF2B5EF4-FFF2-40B4-BE49-F238E27FC236}">
                <a16:creationId xmlns:a16="http://schemas.microsoft.com/office/drawing/2014/main" id="{1E3454B7-AF41-4E69-94F4-214B1F076FBD}"/>
              </a:ext>
            </a:extLst>
          </p:cNvPr>
          <p:cNvSpPr>
            <a:spLocks noGrp="1"/>
          </p:cNvSpPr>
          <p:nvPr>
            <p:ph idx="1"/>
          </p:nvPr>
        </p:nvSpPr>
        <p:spPr>
          <a:xfrm>
            <a:off x="838200" y="1425844"/>
            <a:ext cx="10515600" cy="4751119"/>
          </a:xfrm>
        </p:spPr>
        <p:txBody>
          <a:bodyPr>
            <a:normAutofit/>
          </a:bodyPr>
          <a:lstStyle/>
          <a:p>
            <a:endParaRPr lang="en-US" dirty="0"/>
          </a:p>
          <a:p>
            <a:r>
              <a:rPr lang="en-US" sz="3200" dirty="0"/>
              <a:t>Entire Handbook restructured using a standard framework</a:t>
            </a:r>
          </a:p>
          <a:p>
            <a:endParaRPr lang="en-US" sz="3200" dirty="0"/>
          </a:p>
          <a:p>
            <a:r>
              <a:rPr lang="en-US" sz="3200" dirty="0"/>
              <a:t>GHI staff reviewed entire Handbook and provided comments</a:t>
            </a:r>
          </a:p>
          <a:p>
            <a:endParaRPr lang="en-US" sz="3200" dirty="0"/>
          </a:p>
          <a:p>
            <a:r>
              <a:rPr lang="en-US" sz="3200" dirty="0"/>
              <a:t>Comments resolved except for those requiring Board input</a:t>
            </a:r>
          </a:p>
          <a:p>
            <a:pPr marL="0" indent="0">
              <a:buNone/>
            </a:pPr>
            <a:endParaRPr lang="en-US" sz="3200" dirty="0"/>
          </a:p>
          <a:p>
            <a:pPr marL="0" indent="0">
              <a:buNone/>
            </a:pPr>
            <a:endParaRPr lang="en-US" dirty="0"/>
          </a:p>
        </p:txBody>
      </p:sp>
      <p:sp>
        <p:nvSpPr>
          <p:cNvPr id="4" name="Slide Number Placeholder 3">
            <a:extLst>
              <a:ext uri="{FF2B5EF4-FFF2-40B4-BE49-F238E27FC236}">
                <a16:creationId xmlns:a16="http://schemas.microsoft.com/office/drawing/2014/main" id="{EA3E14DA-380B-4041-A403-9B0209D86A6D}"/>
              </a:ext>
            </a:extLst>
          </p:cNvPr>
          <p:cNvSpPr>
            <a:spLocks noGrp="1"/>
          </p:cNvSpPr>
          <p:nvPr>
            <p:ph type="sldNum" sz="quarter" idx="12"/>
          </p:nvPr>
        </p:nvSpPr>
        <p:spPr/>
        <p:txBody>
          <a:bodyPr/>
          <a:lstStyle/>
          <a:p>
            <a:fld id="{EC86BCA2-9813-499C-ABEF-CFD0FB0DCF5E}" type="slidenum">
              <a:rPr lang="en-US" smtClean="0"/>
              <a:t>14</a:t>
            </a:fld>
            <a:endParaRPr lang="en-US"/>
          </a:p>
        </p:txBody>
      </p:sp>
    </p:spTree>
    <p:extLst>
      <p:ext uri="{BB962C8B-B14F-4D97-AF65-F5344CB8AC3E}">
        <p14:creationId xmlns:p14="http://schemas.microsoft.com/office/powerpoint/2010/main" val="2521279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A1EA4-A43E-91E5-041D-C1EA521E8B0D}"/>
              </a:ext>
            </a:extLst>
          </p:cNvPr>
          <p:cNvSpPr>
            <a:spLocks noGrp="1"/>
          </p:cNvSpPr>
          <p:nvPr>
            <p:ph type="title"/>
          </p:nvPr>
        </p:nvSpPr>
        <p:spPr/>
        <p:txBody>
          <a:bodyPr/>
          <a:lstStyle/>
          <a:p>
            <a:r>
              <a:rPr lang="en-US" b="1" dirty="0"/>
              <a:t>WHAT’S NEXT</a:t>
            </a:r>
          </a:p>
        </p:txBody>
      </p:sp>
      <p:sp>
        <p:nvSpPr>
          <p:cNvPr id="3" name="Content Placeholder 2">
            <a:extLst>
              <a:ext uri="{FF2B5EF4-FFF2-40B4-BE49-F238E27FC236}">
                <a16:creationId xmlns:a16="http://schemas.microsoft.com/office/drawing/2014/main" id="{4AB25015-B0B1-5A19-0CA8-1FEB9B2F72E1}"/>
              </a:ext>
            </a:extLst>
          </p:cNvPr>
          <p:cNvSpPr>
            <a:spLocks noGrp="1"/>
          </p:cNvSpPr>
          <p:nvPr>
            <p:ph idx="1"/>
          </p:nvPr>
        </p:nvSpPr>
        <p:spPr/>
        <p:txBody>
          <a:bodyPr>
            <a:normAutofit lnSpcReduction="10000"/>
          </a:bodyPr>
          <a:lstStyle/>
          <a:p>
            <a:pPr marL="342900" indent="-342900">
              <a:spcBef>
                <a:spcPts val="0"/>
              </a:spcBef>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Electronic version of handbook provided to board next week</a:t>
            </a:r>
          </a:p>
          <a:p>
            <a:pPr marL="0" indent="0">
              <a:spcBef>
                <a:spcPts val="0"/>
              </a:spcBef>
              <a:buNone/>
            </a:pP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Board review - focus on new structure and added introductory text</a:t>
            </a:r>
          </a:p>
          <a:p>
            <a:pPr marL="342900" marR="0" lvl="0" indent="-342900">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Suggested review time 45 calendar days from receipt of handbook</a:t>
            </a:r>
          </a:p>
          <a:p>
            <a:pPr marL="342900" marR="0" lvl="0" indent="-342900">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Submit comments to Debbie McKinley</a:t>
            </a:r>
          </a:p>
          <a:p>
            <a:pPr marL="342900" marR="0" lvl="0" indent="-342900">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r>
              <a:rPr lang="en-US" dirty="0">
                <a:effectLst/>
                <a:latin typeface="Arial" panose="020B0604020202020204" pitchFamily="34" charset="0"/>
                <a:ea typeface="Times New Roman" panose="02020603050405020304" pitchFamily="18" charset="0"/>
                <a:cs typeface="Arial" panose="020B0604020202020204" pitchFamily="34" charset="0"/>
              </a:rPr>
              <a:t>Suggestion to present PowerPoint </a:t>
            </a:r>
            <a:r>
              <a:rPr lang="en-US" dirty="0">
                <a:latin typeface="Arial" panose="020B0604020202020204" pitchFamily="34" charset="0"/>
                <a:ea typeface="Times New Roman" panose="02020603050405020304" pitchFamily="18" charset="0"/>
                <a:cs typeface="Arial" panose="020B0604020202020204" pitchFamily="34" charset="0"/>
              </a:rPr>
              <a:t>at</a:t>
            </a:r>
            <a:r>
              <a:rPr lang="en-US" dirty="0">
                <a:effectLst/>
                <a:latin typeface="Arial" panose="020B0604020202020204" pitchFamily="34" charset="0"/>
                <a:ea typeface="Times New Roman" panose="02020603050405020304" pitchFamily="18" charset="0"/>
                <a:cs typeface="Arial" panose="020B0604020202020204" pitchFamily="34" charset="0"/>
              </a:rPr>
              <a:t> December Town Hall</a:t>
            </a:r>
            <a:endParaRPr lang="en-US" dirty="0"/>
          </a:p>
        </p:txBody>
      </p:sp>
      <p:sp>
        <p:nvSpPr>
          <p:cNvPr id="4" name="Slide Number Placeholder 3">
            <a:extLst>
              <a:ext uri="{FF2B5EF4-FFF2-40B4-BE49-F238E27FC236}">
                <a16:creationId xmlns:a16="http://schemas.microsoft.com/office/drawing/2014/main" id="{A1A98DE6-0C93-2D5D-4C72-605D2A54DCBA}"/>
              </a:ext>
            </a:extLst>
          </p:cNvPr>
          <p:cNvSpPr>
            <a:spLocks noGrp="1"/>
          </p:cNvSpPr>
          <p:nvPr>
            <p:ph type="sldNum" sz="quarter" idx="12"/>
          </p:nvPr>
        </p:nvSpPr>
        <p:spPr/>
        <p:txBody>
          <a:bodyPr/>
          <a:lstStyle/>
          <a:p>
            <a:fld id="{EC86BCA2-9813-499C-ABEF-CFD0FB0DCF5E}" type="slidenum">
              <a:rPr lang="en-US" smtClean="0"/>
              <a:t>15</a:t>
            </a:fld>
            <a:endParaRPr lang="en-US"/>
          </a:p>
        </p:txBody>
      </p:sp>
    </p:spTree>
    <p:extLst>
      <p:ext uri="{BB962C8B-B14F-4D97-AF65-F5344CB8AC3E}">
        <p14:creationId xmlns:p14="http://schemas.microsoft.com/office/powerpoint/2010/main" val="782027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603D-77F6-432B-9539-1B64505E656B}"/>
              </a:ext>
            </a:extLst>
          </p:cNvPr>
          <p:cNvSpPr>
            <a:spLocks noGrp="1"/>
          </p:cNvSpPr>
          <p:nvPr>
            <p:ph type="title"/>
          </p:nvPr>
        </p:nvSpPr>
        <p:spPr>
          <a:xfrm>
            <a:off x="721963" y="2317911"/>
            <a:ext cx="10515600" cy="1325563"/>
          </a:xfrm>
        </p:spPr>
        <p:txBody>
          <a:bodyPr/>
          <a:lstStyle/>
          <a:p>
            <a:pPr algn="ctr"/>
            <a:r>
              <a:rPr lang="en-US" b="1" dirty="0"/>
              <a:t>QUESTIONS &amp; DISCUSSION</a:t>
            </a:r>
          </a:p>
        </p:txBody>
      </p:sp>
      <p:sp>
        <p:nvSpPr>
          <p:cNvPr id="4" name="Slide Number Placeholder 3">
            <a:extLst>
              <a:ext uri="{FF2B5EF4-FFF2-40B4-BE49-F238E27FC236}">
                <a16:creationId xmlns:a16="http://schemas.microsoft.com/office/drawing/2014/main" id="{DB805FF4-6400-487A-9EB2-25F7DD71602F}"/>
              </a:ext>
            </a:extLst>
          </p:cNvPr>
          <p:cNvSpPr>
            <a:spLocks noGrp="1"/>
          </p:cNvSpPr>
          <p:nvPr>
            <p:ph type="sldNum" sz="quarter" idx="12"/>
          </p:nvPr>
        </p:nvSpPr>
        <p:spPr/>
        <p:txBody>
          <a:bodyPr/>
          <a:lstStyle/>
          <a:p>
            <a:fld id="{EC86BCA2-9813-499C-ABEF-CFD0FB0DCF5E}" type="slidenum">
              <a:rPr lang="en-US" smtClean="0"/>
              <a:t>16</a:t>
            </a:fld>
            <a:endParaRPr lang="en-US"/>
          </a:p>
        </p:txBody>
      </p:sp>
    </p:spTree>
    <p:extLst>
      <p:ext uri="{BB962C8B-B14F-4D97-AF65-F5344CB8AC3E}">
        <p14:creationId xmlns:p14="http://schemas.microsoft.com/office/powerpoint/2010/main" val="106267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2B34-CBA3-4AB5-B614-9C0465079363}"/>
              </a:ext>
            </a:extLst>
          </p:cNvPr>
          <p:cNvSpPr>
            <a:spLocks noGrp="1"/>
          </p:cNvSpPr>
          <p:nvPr>
            <p:ph type="title"/>
          </p:nvPr>
        </p:nvSpPr>
        <p:spPr>
          <a:xfrm>
            <a:off x="614855" y="365125"/>
            <a:ext cx="10738945" cy="549275"/>
          </a:xfrm>
        </p:spPr>
        <p:txBody>
          <a:bodyPr>
            <a:normAutofit fontScale="90000"/>
          </a:bodyPr>
          <a:lstStyle/>
          <a:p>
            <a:r>
              <a:rPr lang="en-US" sz="3600" b="1" dirty="0"/>
              <a:t>WELCOME</a:t>
            </a:r>
          </a:p>
        </p:txBody>
      </p:sp>
      <p:sp>
        <p:nvSpPr>
          <p:cNvPr id="3" name="Content Placeholder 2">
            <a:extLst>
              <a:ext uri="{FF2B5EF4-FFF2-40B4-BE49-F238E27FC236}">
                <a16:creationId xmlns:a16="http://schemas.microsoft.com/office/drawing/2014/main" id="{80FA365D-ACB6-4567-A6EA-0D5FC8DC308A}"/>
              </a:ext>
            </a:extLst>
          </p:cNvPr>
          <p:cNvSpPr>
            <a:spLocks noGrp="1"/>
          </p:cNvSpPr>
          <p:nvPr>
            <p:ph idx="1"/>
          </p:nvPr>
        </p:nvSpPr>
        <p:spPr>
          <a:xfrm>
            <a:off x="838200" y="1100380"/>
            <a:ext cx="10515600" cy="5556142"/>
          </a:xfrm>
        </p:spPr>
        <p:txBody>
          <a:bodyPr>
            <a:normAutofit/>
          </a:bodyPr>
          <a:lstStyle/>
          <a:p>
            <a:r>
              <a:rPr lang="en-US" b="1" dirty="0"/>
              <a:t>Current Task Force </a:t>
            </a:r>
            <a:r>
              <a:rPr lang="en-US" sz="2400" b="1" dirty="0"/>
              <a:t>Members</a:t>
            </a:r>
            <a:r>
              <a:rPr lang="en-US" sz="1700" dirty="0"/>
              <a:t>: </a:t>
            </a:r>
            <a:r>
              <a:rPr lang="en-US" dirty="0"/>
              <a:t>Debbie McKinley (chair), Nancy Boyd, Audrey Donohue</a:t>
            </a:r>
          </a:p>
          <a:p>
            <a:endParaRPr lang="en-US"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Previous Task Force Members </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Heather Mortimer (chair, 2022-2023), Erin </a:t>
            </a:r>
            <a:r>
              <a:rPr kumimoji="0" lang="en-US" b="0" i="0" u="none" strike="noStrike" kern="1200" cap="none" spc="0" normalizeH="0" baseline="0" noProof="0" dirty="0" err="1">
                <a:ln>
                  <a:noFill/>
                </a:ln>
                <a:solidFill>
                  <a:prstClr val="black"/>
                </a:solidFill>
                <a:effectLst/>
                <a:uLnTx/>
                <a:uFillTx/>
                <a:latin typeface="Calibri" panose="020F0502020204030204"/>
                <a:ea typeface="+mn-ea"/>
                <a:cs typeface="+mn-cs"/>
              </a:rPr>
              <a:t>Bileyu</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(2022-2023), James Whipple (2024)</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b="1" dirty="0">
                <a:solidFill>
                  <a:prstClr val="black"/>
                </a:solidFill>
                <a:latin typeface="Calibri" panose="020F0502020204030204"/>
              </a:rPr>
              <a:t>Current Staff Liaison</a:t>
            </a:r>
            <a:r>
              <a:rPr lang="en-US" dirty="0">
                <a:solidFill>
                  <a:prstClr val="black"/>
                </a:solidFill>
                <a:latin typeface="Calibri" panose="020F0502020204030204"/>
              </a:rPr>
              <a:t>: Brian Levin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dirty="0">
              <a:solidFill>
                <a:prstClr val="black"/>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Previous Staff Liaison</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Eldon Ralph (2022-2023)</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r>
              <a:rPr lang="en-US" b="1" dirty="0"/>
              <a:t>Consultant</a:t>
            </a:r>
            <a:r>
              <a:rPr lang="en-US" dirty="0"/>
              <a:t>: Andrew Penny </a:t>
            </a:r>
          </a:p>
          <a:p>
            <a:pPr marL="0" indent="0">
              <a:buNone/>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CF71BD5-44F6-4612-A6EE-2645D676A354}"/>
              </a:ext>
            </a:extLst>
          </p:cNvPr>
          <p:cNvSpPr>
            <a:spLocks noGrp="1"/>
          </p:cNvSpPr>
          <p:nvPr>
            <p:ph type="sldNum" sz="quarter" idx="12"/>
          </p:nvPr>
        </p:nvSpPr>
        <p:spPr/>
        <p:txBody>
          <a:bodyPr/>
          <a:lstStyle/>
          <a:p>
            <a:fld id="{EC86BCA2-9813-499C-ABEF-CFD0FB0DCF5E}" type="slidenum">
              <a:rPr lang="en-US" smtClean="0"/>
              <a:t>2</a:t>
            </a:fld>
            <a:endParaRPr lang="en-US"/>
          </a:p>
        </p:txBody>
      </p:sp>
    </p:spTree>
    <p:extLst>
      <p:ext uri="{BB962C8B-B14F-4D97-AF65-F5344CB8AC3E}">
        <p14:creationId xmlns:p14="http://schemas.microsoft.com/office/powerpoint/2010/main" val="1520995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FD814-4EAE-4DD4-A58E-6EE622B81E31}"/>
              </a:ext>
            </a:extLst>
          </p:cNvPr>
          <p:cNvSpPr>
            <a:spLocks noGrp="1"/>
          </p:cNvSpPr>
          <p:nvPr>
            <p:ph type="title"/>
          </p:nvPr>
        </p:nvSpPr>
        <p:spPr>
          <a:xfrm>
            <a:off x="838200" y="365125"/>
            <a:ext cx="10515600" cy="859241"/>
          </a:xfrm>
        </p:spPr>
        <p:txBody>
          <a:bodyPr>
            <a:normAutofit/>
          </a:bodyPr>
          <a:lstStyle/>
          <a:p>
            <a:r>
              <a:rPr lang="en-US" sz="4000" b="1" dirty="0"/>
              <a:t>PURPOSE AND AGENDA </a:t>
            </a:r>
          </a:p>
        </p:txBody>
      </p:sp>
      <p:sp>
        <p:nvSpPr>
          <p:cNvPr id="3" name="Content Placeholder 2">
            <a:extLst>
              <a:ext uri="{FF2B5EF4-FFF2-40B4-BE49-F238E27FC236}">
                <a16:creationId xmlns:a16="http://schemas.microsoft.com/office/drawing/2014/main" id="{34B20CE5-B00F-4FFD-A5CB-AFAC829FFF5C}"/>
              </a:ext>
            </a:extLst>
          </p:cNvPr>
          <p:cNvSpPr>
            <a:spLocks noGrp="1"/>
          </p:cNvSpPr>
          <p:nvPr>
            <p:ph idx="1"/>
          </p:nvPr>
        </p:nvSpPr>
        <p:spPr>
          <a:xfrm>
            <a:off x="838200" y="1224366"/>
            <a:ext cx="10515600" cy="4952597"/>
          </a:xfrm>
        </p:spPr>
        <p:txBody>
          <a:bodyPr>
            <a:normAutofit/>
          </a:bodyPr>
          <a:lstStyle/>
          <a:p>
            <a:pPr marL="0" indent="0">
              <a:buNone/>
            </a:pPr>
            <a:r>
              <a:rPr lang="en-US" b="1" dirty="0"/>
              <a:t>Meeting Purpose</a:t>
            </a:r>
            <a:r>
              <a:rPr lang="en-US" dirty="0"/>
              <a:t>:</a:t>
            </a:r>
          </a:p>
          <a:p>
            <a:pPr marL="0" indent="0">
              <a:buNone/>
            </a:pPr>
            <a:r>
              <a:rPr lang="en-US" dirty="0"/>
              <a:t>Explain the restructuring and updating of the Member Handbook (Green Book) by the Task Force to facilitate board review. </a:t>
            </a:r>
          </a:p>
          <a:p>
            <a:pPr marL="0" indent="0">
              <a:buNone/>
            </a:pPr>
            <a:endParaRPr lang="en-US" dirty="0"/>
          </a:p>
          <a:p>
            <a:pPr marL="0" indent="0">
              <a:buNone/>
            </a:pPr>
            <a:r>
              <a:rPr lang="en-US" b="1" dirty="0"/>
              <a:t>Meeting Agenda</a:t>
            </a:r>
            <a:r>
              <a:rPr lang="en-US" dirty="0"/>
              <a:t>: </a:t>
            </a:r>
          </a:p>
          <a:p>
            <a:pPr marL="514350" indent="-514350">
              <a:buFont typeface="+mj-lt"/>
              <a:buAutoNum type="arabicPeriod"/>
            </a:pPr>
            <a:r>
              <a:rPr lang="en-US" dirty="0"/>
              <a:t>Task Force Charter</a:t>
            </a:r>
          </a:p>
          <a:p>
            <a:pPr marL="514350" indent="-514350">
              <a:buFont typeface="+mj-lt"/>
              <a:buAutoNum type="arabicPeriod"/>
            </a:pPr>
            <a:r>
              <a:rPr lang="en-US" dirty="0"/>
              <a:t>Restructuring of the Handbook </a:t>
            </a:r>
          </a:p>
          <a:p>
            <a:pPr marL="514350" indent="-514350">
              <a:buFont typeface="+mj-lt"/>
              <a:buAutoNum type="arabicPeriod"/>
            </a:pPr>
            <a:r>
              <a:rPr lang="en-US" dirty="0"/>
              <a:t>Other Updates</a:t>
            </a:r>
          </a:p>
          <a:p>
            <a:pPr marL="514350" indent="-514350">
              <a:buFont typeface="+mj-lt"/>
              <a:buAutoNum type="arabicPeriod"/>
            </a:pPr>
            <a:r>
              <a:rPr lang="en-US"/>
              <a:t>Current status</a:t>
            </a:r>
            <a:endParaRPr lang="en-US" dirty="0"/>
          </a:p>
          <a:p>
            <a:pPr marL="514350" indent="-514350">
              <a:buFont typeface="+mj-lt"/>
              <a:buAutoNum type="arabicPeriod"/>
            </a:pPr>
            <a:r>
              <a:rPr lang="en-US" dirty="0"/>
              <a:t>Question and Answer Session</a:t>
            </a:r>
          </a:p>
          <a:p>
            <a:pPr marL="0" indent="0">
              <a:buNone/>
            </a:pPr>
            <a:endParaRPr lang="en-US" dirty="0"/>
          </a:p>
        </p:txBody>
      </p:sp>
      <p:sp>
        <p:nvSpPr>
          <p:cNvPr id="4" name="Slide Number Placeholder 3">
            <a:extLst>
              <a:ext uri="{FF2B5EF4-FFF2-40B4-BE49-F238E27FC236}">
                <a16:creationId xmlns:a16="http://schemas.microsoft.com/office/drawing/2014/main" id="{6C9AB9CE-8204-44ED-B7B3-038019302FC2}"/>
              </a:ext>
            </a:extLst>
          </p:cNvPr>
          <p:cNvSpPr>
            <a:spLocks noGrp="1"/>
          </p:cNvSpPr>
          <p:nvPr>
            <p:ph type="sldNum" sz="quarter" idx="12"/>
          </p:nvPr>
        </p:nvSpPr>
        <p:spPr/>
        <p:txBody>
          <a:bodyPr/>
          <a:lstStyle/>
          <a:p>
            <a:fld id="{EC86BCA2-9813-499C-ABEF-CFD0FB0DCF5E}" type="slidenum">
              <a:rPr lang="en-US" smtClean="0"/>
              <a:t>3</a:t>
            </a:fld>
            <a:endParaRPr lang="en-US"/>
          </a:p>
        </p:txBody>
      </p:sp>
    </p:spTree>
    <p:extLst>
      <p:ext uri="{BB962C8B-B14F-4D97-AF65-F5344CB8AC3E}">
        <p14:creationId xmlns:p14="http://schemas.microsoft.com/office/powerpoint/2010/main" val="3144616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C609-D3E3-4E66-892B-FFE1FEDD334C}"/>
              </a:ext>
            </a:extLst>
          </p:cNvPr>
          <p:cNvSpPr>
            <a:spLocks noGrp="1"/>
          </p:cNvSpPr>
          <p:nvPr>
            <p:ph type="title"/>
          </p:nvPr>
        </p:nvSpPr>
        <p:spPr>
          <a:xfrm>
            <a:off x="838200" y="365125"/>
            <a:ext cx="10515600" cy="603519"/>
          </a:xfrm>
        </p:spPr>
        <p:txBody>
          <a:bodyPr>
            <a:normAutofit/>
          </a:bodyPr>
          <a:lstStyle/>
          <a:p>
            <a:r>
              <a:rPr lang="en-US" sz="3600" b="1" dirty="0"/>
              <a:t>TASK FORCE CHARTER</a:t>
            </a:r>
          </a:p>
        </p:txBody>
      </p:sp>
      <p:sp>
        <p:nvSpPr>
          <p:cNvPr id="3" name="Content Placeholder 2">
            <a:extLst>
              <a:ext uri="{FF2B5EF4-FFF2-40B4-BE49-F238E27FC236}">
                <a16:creationId xmlns:a16="http://schemas.microsoft.com/office/drawing/2014/main" id="{1E3454B7-AF41-4E69-94F4-214B1F076FBD}"/>
              </a:ext>
            </a:extLst>
          </p:cNvPr>
          <p:cNvSpPr>
            <a:spLocks noGrp="1"/>
          </p:cNvSpPr>
          <p:nvPr>
            <p:ph idx="1"/>
          </p:nvPr>
        </p:nvSpPr>
        <p:spPr>
          <a:xfrm>
            <a:off x="838200" y="968644"/>
            <a:ext cx="10515600" cy="5455403"/>
          </a:xfrm>
        </p:spPr>
        <p:txBody>
          <a:bodyPr>
            <a:normAutofit/>
          </a:bodyPr>
          <a:lstStyle/>
          <a:p>
            <a:endParaRPr lang="en-US" dirty="0"/>
          </a:p>
          <a:p>
            <a:pPr marL="0" marR="0" indent="0">
              <a:lnSpc>
                <a:spcPct val="107000"/>
              </a:lnSpc>
              <a:spcBef>
                <a:spcPts val="0"/>
              </a:spcBef>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The work consists of standardizing the format of the Member Handbook and the Board Policies; identifying inconsistencies and contradictions within and between these documents; clarifying confusing language in both documents; developing a style guide and information hierarchy; and ensuring these documents are up-to-date, concise, and user friendly, and making suggestions for maintaining the Member Handbook and Board Policies. The work also includes creating a manual of the Board Policies. </a:t>
            </a:r>
          </a:p>
          <a:p>
            <a:pPr marL="0" indent="0">
              <a:buNone/>
            </a:pPr>
            <a:r>
              <a:rPr lang="en-US" sz="2400" dirty="0">
                <a:effectLst/>
                <a:latin typeface="Arial" panose="020B0604020202020204" pitchFamily="34" charset="0"/>
                <a:ea typeface="Calibri" panose="020F0502020204030204" pitchFamily="34" charset="0"/>
                <a:cs typeface="Arial" panose="020B0604020202020204" pitchFamily="34" charset="0"/>
              </a:rPr>
              <a:t>The Task Force shall review the drafts of reformatted sections of the Member Handbook and Board Policies and suggest revisions that should be made and provide comments. The Task Force shall also serve as a gateway between the successful consultant and any GHI staff, committees, subcommittees, or task forces whose input is necessary for the successful completion of the work.</a:t>
            </a: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A3E14DA-380B-4041-A403-9B0209D86A6D}"/>
              </a:ext>
            </a:extLst>
          </p:cNvPr>
          <p:cNvSpPr>
            <a:spLocks noGrp="1"/>
          </p:cNvSpPr>
          <p:nvPr>
            <p:ph type="sldNum" sz="quarter" idx="12"/>
          </p:nvPr>
        </p:nvSpPr>
        <p:spPr/>
        <p:txBody>
          <a:bodyPr/>
          <a:lstStyle/>
          <a:p>
            <a:fld id="{EC86BCA2-9813-499C-ABEF-CFD0FB0DCF5E}" type="slidenum">
              <a:rPr lang="en-US" smtClean="0"/>
              <a:t>4</a:t>
            </a:fld>
            <a:endParaRPr lang="en-US"/>
          </a:p>
        </p:txBody>
      </p:sp>
    </p:spTree>
    <p:extLst>
      <p:ext uri="{BB962C8B-B14F-4D97-AF65-F5344CB8AC3E}">
        <p14:creationId xmlns:p14="http://schemas.microsoft.com/office/powerpoint/2010/main" val="2997752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C609-D3E3-4E66-892B-FFE1FEDD334C}"/>
              </a:ext>
            </a:extLst>
          </p:cNvPr>
          <p:cNvSpPr>
            <a:spLocks noGrp="1"/>
          </p:cNvSpPr>
          <p:nvPr>
            <p:ph type="title"/>
          </p:nvPr>
        </p:nvSpPr>
        <p:spPr>
          <a:xfrm>
            <a:off x="838200" y="365125"/>
            <a:ext cx="10515600" cy="657763"/>
          </a:xfrm>
        </p:spPr>
        <p:txBody>
          <a:bodyPr>
            <a:normAutofit/>
          </a:bodyPr>
          <a:lstStyle/>
          <a:p>
            <a:r>
              <a:rPr lang="en-US" sz="3600" b="1" dirty="0"/>
              <a:t>HANDBOOK RESTRUCTURING </a:t>
            </a:r>
          </a:p>
        </p:txBody>
      </p:sp>
      <p:sp>
        <p:nvSpPr>
          <p:cNvPr id="3" name="Content Placeholder 2">
            <a:extLst>
              <a:ext uri="{FF2B5EF4-FFF2-40B4-BE49-F238E27FC236}">
                <a16:creationId xmlns:a16="http://schemas.microsoft.com/office/drawing/2014/main" id="{1E3454B7-AF41-4E69-94F4-214B1F076FBD}"/>
              </a:ext>
            </a:extLst>
          </p:cNvPr>
          <p:cNvSpPr>
            <a:spLocks noGrp="1"/>
          </p:cNvSpPr>
          <p:nvPr>
            <p:ph idx="1"/>
          </p:nvPr>
        </p:nvSpPr>
        <p:spPr>
          <a:xfrm>
            <a:off x="838200" y="1518834"/>
            <a:ext cx="10515600" cy="4726983"/>
          </a:xfrm>
        </p:spPr>
        <p:txBody>
          <a:bodyPr>
            <a:normAutofit lnSpcReduction="10000"/>
          </a:bodyPr>
          <a:lstStyle/>
          <a:p>
            <a:r>
              <a:rPr lang="en-US" sz="3200" dirty="0"/>
              <a:t>Make Handbook more user friendly.</a:t>
            </a:r>
          </a:p>
          <a:p>
            <a:endParaRPr lang="en-US" sz="3200" dirty="0"/>
          </a:p>
          <a:p>
            <a:r>
              <a:rPr lang="en-US" sz="3200" dirty="0"/>
              <a:t>No new requirements added, no requirements deleted, no requirements changed.</a:t>
            </a:r>
          </a:p>
          <a:p>
            <a:endParaRPr lang="en-US" sz="3200" dirty="0"/>
          </a:p>
          <a:p>
            <a:r>
              <a:rPr lang="en-US" sz="3200" dirty="0"/>
              <a:t>Introduction on how to use the Handbook.</a:t>
            </a:r>
          </a:p>
          <a:p>
            <a:endParaRPr lang="en-US" sz="3200" dirty="0"/>
          </a:p>
          <a:p>
            <a:r>
              <a:rPr lang="en-US" sz="3200" dirty="0"/>
              <a:t>Incorporated board policies where appropriate (e.g., hoarding policy)</a:t>
            </a:r>
          </a:p>
        </p:txBody>
      </p:sp>
      <p:sp>
        <p:nvSpPr>
          <p:cNvPr id="4" name="Slide Number Placeholder 3">
            <a:extLst>
              <a:ext uri="{FF2B5EF4-FFF2-40B4-BE49-F238E27FC236}">
                <a16:creationId xmlns:a16="http://schemas.microsoft.com/office/drawing/2014/main" id="{EA3E14DA-380B-4041-A403-9B0209D86A6D}"/>
              </a:ext>
            </a:extLst>
          </p:cNvPr>
          <p:cNvSpPr>
            <a:spLocks noGrp="1"/>
          </p:cNvSpPr>
          <p:nvPr>
            <p:ph type="sldNum" sz="quarter" idx="12"/>
          </p:nvPr>
        </p:nvSpPr>
        <p:spPr/>
        <p:txBody>
          <a:bodyPr/>
          <a:lstStyle/>
          <a:p>
            <a:fld id="{EC86BCA2-9813-499C-ABEF-CFD0FB0DCF5E}" type="slidenum">
              <a:rPr lang="en-US" smtClean="0"/>
              <a:t>5</a:t>
            </a:fld>
            <a:endParaRPr lang="en-US"/>
          </a:p>
        </p:txBody>
      </p:sp>
    </p:spTree>
    <p:extLst>
      <p:ext uri="{BB962C8B-B14F-4D97-AF65-F5344CB8AC3E}">
        <p14:creationId xmlns:p14="http://schemas.microsoft.com/office/powerpoint/2010/main" val="275303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C609-D3E3-4E66-892B-FFE1FEDD334C}"/>
              </a:ext>
            </a:extLst>
          </p:cNvPr>
          <p:cNvSpPr>
            <a:spLocks noGrp="1"/>
          </p:cNvSpPr>
          <p:nvPr>
            <p:ph type="title"/>
          </p:nvPr>
        </p:nvSpPr>
        <p:spPr>
          <a:xfrm>
            <a:off x="838200" y="365125"/>
            <a:ext cx="10515600" cy="657763"/>
          </a:xfrm>
        </p:spPr>
        <p:txBody>
          <a:bodyPr>
            <a:normAutofit/>
          </a:bodyPr>
          <a:lstStyle/>
          <a:p>
            <a:r>
              <a:rPr lang="en-US" sz="3600" b="1" dirty="0"/>
              <a:t>HANDBOOK RESTRUCTURING, CONT.</a:t>
            </a:r>
          </a:p>
        </p:txBody>
      </p:sp>
      <p:sp>
        <p:nvSpPr>
          <p:cNvPr id="3" name="Content Placeholder 2">
            <a:extLst>
              <a:ext uri="{FF2B5EF4-FFF2-40B4-BE49-F238E27FC236}">
                <a16:creationId xmlns:a16="http://schemas.microsoft.com/office/drawing/2014/main" id="{1E3454B7-AF41-4E69-94F4-214B1F076FBD}"/>
              </a:ext>
            </a:extLst>
          </p:cNvPr>
          <p:cNvSpPr>
            <a:spLocks noGrp="1"/>
          </p:cNvSpPr>
          <p:nvPr>
            <p:ph idx="1"/>
          </p:nvPr>
        </p:nvSpPr>
        <p:spPr>
          <a:xfrm>
            <a:off x="838200" y="1596326"/>
            <a:ext cx="10515600" cy="4556501"/>
          </a:xfrm>
        </p:spPr>
        <p:txBody>
          <a:bodyPr>
            <a:normAutofit/>
          </a:bodyPr>
          <a:lstStyle/>
          <a:p>
            <a:r>
              <a:rPr lang="en-US" sz="3200" dirty="0"/>
              <a:t>Existing maintenance and permit requirements consolidated into two major categories: GHI unit and GHI Yard. </a:t>
            </a:r>
          </a:p>
          <a:p>
            <a:endParaRPr lang="en-US" sz="3200" dirty="0"/>
          </a:p>
          <a:p>
            <a:r>
              <a:rPr lang="en-US" sz="3200" dirty="0"/>
              <a:t>GHI unit subcategorized by system: electrical, plumbing, HVAC, etc.</a:t>
            </a:r>
          </a:p>
          <a:p>
            <a:endParaRPr lang="en-US" sz="3200" dirty="0"/>
          </a:p>
          <a:p>
            <a:r>
              <a:rPr lang="en-US" sz="3200" dirty="0"/>
              <a:t>Existing permit requirements categorized as cosmetic alterations, minor alterations, and  major alterations</a:t>
            </a:r>
          </a:p>
        </p:txBody>
      </p:sp>
      <p:sp>
        <p:nvSpPr>
          <p:cNvPr id="4" name="Slide Number Placeholder 3">
            <a:extLst>
              <a:ext uri="{FF2B5EF4-FFF2-40B4-BE49-F238E27FC236}">
                <a16:creationId xmlns:a16="http://schemas.microsoft.com/office/drawing/2014/main" id="{EA3E14DA-380B-4041-A403-9B0209D86A6D}"/>
              </a:ext>
            </a:extLst>
          </p:cNvPr>
          <p:cNvSpPr>
            <a:spLocks noGrp="1"/>
          </p:cNvSpPr>
          <p:nvPr>
            <p:ph type="sldNum" sz="quarter" idx="12"/>
          </p:nvPr>
        </p:nvSpPr>
        <p:spPr/>
        <p:txBody>
          <a:bodyPr/>
          <a:lstStyle/>
          <a:p>
            <a:fld id="{EC86BCA2-9813-499C-ABEF-CFD0FB0DCF5E}" type="slidenum">
              <a:rPr lang="en-US" smtClean="0"/>
              <a:t>6</a:t>
            </a:fld>
            <a:endParaRPr lang="en-US"/>
          </a:p>
        </p:txBody>
      </p:sp>
    </p:spTree>
    <p:extLst>
      <p:ext uri="{BB962C8B-B14F-4D97-AF65-F5344CB8AC3E}">
        <p14:creationId xmlns:p14="http://schemas.microsoft.com/office/powerpoint/2010/main" val="2084447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2072A6-36B5-9E55-EB31-0949B0B60C86}"/>
              </a:ext>
            </a:extLst>
          </p:cNvPr>
          <p:cNvSpPr>
            <a:spLocks noGrp="1"/>
          </p:cNvSpPr>
          <p:nvPr>
            <p:ph idx="1"/>
          </p:nvPr>
        </p:nvSpPr>
        <p:spPr>
          <a:xfrm>
            <a:off x="838200" y="240224"/>
            <a:ext cx="10515600" cy="6207071"/>
          </a:xfrm>
        </p:spPr>
        <p:txBody>
          <a:bodyPr>
            <a:normAutofit lnSpcReduction="10000"/>
          </a:bodyPr>
          <a:lstStyle/>
          <a:p>
            <a:pPr marL="0" marR="0" indent="0">
              <a:lnSpc>
                <a:spcPct val="115000"/>
              </a:lnSpc>
              <a:spcBef>
                <a:spcPts val="0"/>
              </a:spcBef>
              <a:spcAft>
                <a:spcPts val="0"/>
              </a:spcAft>
              <a:buNone/>
            </a:pPr>
            <a:r>
              <a:rPr lang="en-US" sz="1800" b="1" dirty="0">
                <a:effectLst/>
                <a:latin typeface="Arial" panose="020B0604020202020204" pitchFamily="34" charset="0"/>
                <a:ea typeface="Arial" panose="020B0604020202020204" pitchFamily="34" charset="0"/>
              </a:rPr>
              <a:t>1.0	ABOUT GREENBELT HOMES, INC. (GHI)</a:t>
            </a:r>
            <a:endParaRPr lang="en-US" sz="18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800" dirty="0">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1.1  General Description – A Membership Cooperative</a:t>
            </a:r>
          </a:p>
          <a:p>
            <a:pPr marL="0" marR="0" indent="0">
              <a:lnSpc>
                <a:spcPct val="115000"/>
              </a:lnSpc>
              <a:spcBef>
                <a:spcPts val="0"/>
              </a:spcBef>
              <a:spcAft>
                <a:spcPts val="0"/>
              </a:spcAft>
              <a:buNone/>
            </a:pPr>
            <a:endParaRPr lang="en-US" sz="1600" dirty="0">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1.2   GHI Charter, Origins, Vision, and Mission</a:t>
            </a:r>
          </a:p>
          <a:p>
            <a:pPr marL="0" marR="0" indent="0">
              <a:lnSpc>
                <a:spcPct val="115000"/>
              </a:lnSpc>
              <a:spcBef>
                <a:spcPts val="0"/>
              </a:spcBef>
              <a:spcAft>
                <a:spcPts val="0"/>
              </a:spcAft>
              <a:buNone/>
            </a:pPr>
            <a:endParaRPr lang="en-US" sz="1600" dirty="0">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1.3   Membership Structure, Advantages, and Neighbor Relations</a:t>
            </a:r>
          </a:p>
          <a:p>
            <a:pPr marL="0" marR="0" indent="0">
              <a:lnSpc>
                <a:spcPct val="115000"/>
              </a:lnSpc>
              <a:spcBef>
                <a:spcPts val="0"/>
              </a:spcBef>
              <a:spcAft>
                <a:spcPts val="0"/>
              </a:spcAft>
              <a:buNone/>
            </a:pPr>
            <a:endParaRPr lang="en-US" sz="1600" dirty="0">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1.4   GHI Governing Documents</a:t>
            </a:r>
          </a:p>
          <a:p>
            <a:pPr marL="0" marR="0" indent="0">
              <a:lnSpc>
                <a:spcPct val="115000"/>
              </a:lnSpc>
              <a:spcBef>
                <a:spcPts val="0"/>
              </a:spcBef>
              <a:spcAft>
                <a:spcPts val="0"/>
              </a:spcAft>
              <a:buNone/>
            </a:pPr>
            <a:endParaRPr lang="en-US" sz="16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1.5  GHI Property, Unit, and Buildings Facts</a:t>
            </a:r>
          </a:p>
          <a:p>
            <a:pPr marL="0" marR="0" indent="0">
              <a:lnSpc>
                <a:spcPct val="115000"/>
              </a:lnSpc>
              <a:spcBef>
                <a:spcPts val="0"/>
              </a:spcBef>
              <a:spcAft>
                <a:spcPts val="0"/>
              </a:spcAft>
              <a:buNone/>
            </a:pPr>
            <a:endParaRPr lang="en-US" sz="16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1.6  Safety</a:t>
            </a:r>
          </a:p>
          <a:p>
            <a:pPr marL="0" marR="0" indent="0">
              <a:lnSpc>
                <a:spcPct val="115000"/>
              </a:lnSpc>
              <a:spcBef>
                <a:spcPts val="0"/>
              </a:spcBef>
              <a:spcAft>
                <a:spcPts val="0"/>
              </a:spcAft>
              <a:buNone/>
            </a:pPr>
            <a:endParaRPr lang="en-US" sz="1600" dirty="0">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1.7  GHI Organization – Volunteers and Staff</a:t>
            </a:r>
          </a:p>
          <a:p>
            <a:pPr marL="0" marR="0" indent="0">
              <a:lnSpc>
                <a:spcPct val="115000"/>
              </a:lnSpc>
              <a:spcBef>
                <a:spcPts val="0"/>
              </a:spcBef>
              <a:spcAft>
                <a:spcPts val="0"/>
              </a:spcAft>
              <a:buNone/>
            </a:pPr>
            <a:endParaRPr lang="en-US" sz="16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1.8  GHI Finances and Fees</a:t>
            </a:r>
          </a:p>
          <a:p>
            <a:pPr marL="0" marR="0" indent="0">
              <a:lnSpc>
                <a:spcPct val="115000"/>
              </a:lnSpc>
              <a:spcBef>
                <a:spcPts val="0"/>
              </a:spcBef>
              <a:spcAft>
                <a:spcPts val="0"/>
              </a:spcAft>
              <a:buNone/>
            </a:pPr>
            <a:endParaRPr lang="en-US" sz="16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1.9  GHI Services and Amenities</a:t>
            </a:r>
          </a:p>
          <a:p>
            <a:pPr marL="0" marR="0" indent="0">
              <a:lnSpc>
                <a:spcPct val="115000"/>
              </a:lnSpc>
              <a:spcBef>
                <a:spcPts val="0"/>
              </a:spcBef>
              <a:spcAft>
                <a:spcPts val="0"/>
              </a:spcAft>
              <a:buNone/>
            </a:pPr>
            <a:endParaRPr lang="en-US" sz="16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1.10  Greenbelt Development Corporation (GDC)</a:t>
            </a:r>
          </a:p>
          <a:p>
            <a:pPr marL="0" marR="0" indent="0">
              <a:lnSpc>
                <a:spcPct val="115000"/>
              </a:lnSpc>
              <a:spcBef>
                <a:spcPts val="0"/>
              </a:spcBef>
              <a:spcAft>
                <a:spcPts val="0"/>
              </a:spcAft>
              <a:buNone/>
            </a:pPr>
            <a:endParaRPr lang="en-US" sz="1600" dirty="0">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600" dirty="0">
                <a:effectLst/>
                <a:latin typeface="Arial" panose="020B0604020202020204" pitchFamily="34" charset="0"/>
                <a:ea typeface="Arial" panose="020B0604020202020204" pitchFamily="34" charset="0"/>
              </a:rPr>
              <a:t>1.11  Provision of Information Policy – Accessing GHI Books and Records	</a:t>
            </a:r>
            <a:r>
              <a:rPr lang="en-US" sz="1800" dirty="0">
                <a:effectLst/>
                <a:latin typeface="Arial" panose="020B0604020202020204" pitchFamily="34" charset="0"/>
                <a:ea typeface="Arial" panose="020B0604020202020204" pitchFamily="34" charset="0"/>
              </a:rPr>
              <a:t>	</a:t>
            </a:r>
          </a:p>
        </p:txBody>
      </p:sp>
      <p:sp>
        <p:nvSpPr>
          <p:cNvPr id="4" name="Slide Number Placeholder 3">
            <a:extLst>
              <a:ext uri="{FF2B5EF4-FFF2-40B4-BE49-F238E27FC236}">
                <a16:creationId xmlns:a16="http://schemas.microsoft.com/office/drawing/2014/main" id="{6471BA31-989E-DA5C-6DD9-544067011EF6}"/>
              </a:ext>
            </a:extLst>
          </p:cNvPr>
          <p:cNvSpPr>
            <a:spLocks noGrp="1"/>
          </p:cNvSpPr>
          <p:nvPr>
            <p:ph type="sldNum" sz="quarter" idx="12"/>
          </p:nvPr>
        </p:nvSpPr>
        <p:spPr/>
        <p:txBody>
          <a:bodyPr/>
          <a:lstStyle/>
          <a:p>
            <a:fld id="{EC86BCA2-9813-499C-ABEF-CFD0FB0DCF5E}" type="slidenum">
              <a:rPr lang="en-US" smtClean="0"/>
              <a:t>7</a:t>
            </a:fld>
            <a:endParaRPr lang="en-US"/>
          </a:p>
        </p:txBody>
      </p:sp>
    </p:spTree>
    <p:extLst>
      <p:ext uri="{BB962C8B-B14F-4D97-AF65-F5344CB8AC3E}">
        <p14:creationId xmlns:p14="http://schemas.microsoft.com/office/powerpoint/2010/main" val="6574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D957B5-1F8E-175B-4B5B-19C43E1FE132}"/>
              </a:ext>
            </a:extLst>
          </p:cNvPr>
          <p:cNvSpPr>
            <a:spLocks noGrp="1"/>
          </p:cNvSpPr>
          <p:nvPr>
            <p:ph type="sldNum" sz="quarter" idx="12"/>
          </p:nvPr>
        </p:nvSpPr>
        <p:spPr/>
        <p:txBody>
          <a:bodyPr/>
          <a:lstStyle/>
          <a:p>
            <a:fld id="{EC86BCA2-9813-499C-ABEF-CFD0FB0DCF5E}" type="slidenum">
              <a:rPr lang="en-US" smtClean="0"/>
              <a:t>8</a:t>
            </a:fld>
            <a:endParaRPr lang="en-US"/>
          </a:p>
        </p:txBody>
      </p:sp>
      <p:sp>
        <p:nvSpPr>
          <p:cNvPr id="4" name="TextBox 3">
            <a:extLst>
              <a:ext uri="{FF2B5EF4-FFF2-40B4-BE49-F238E27FC236}">
                <a16:creationId xmlns:a16="http://schemas.microsoft.com/office/drawing/2014/main" id="{0F5F65E3-A161-96A8-76B1-D2AD30C38CA9}"/>
              </a:ext>
            </a:extLst>
          </p:cNvPr>
          <p:cNvSpPr txBox="1"/>
          <p:nvPr/>
        </p:nvSpPr>
        <p:spPr>
          <a:xfrm>
            <a:off x="247973" y="14348"/>
            <a:ext cx="11197525" cy="6249660"/>
          </a:xfrm>
          <a:prstGeom prst="rect">
            <a:avLst/>
          </a:prstGeom>
          <a:noFill/>
        </p:spPr>
        <p:txBody>
          <a:bodyPr wrap="square">
            <a:spAutoFit/>
          </a:bodyPr>
          <a:lstStyle/>
          <a:p>
            <a:pPr marL="0" marR="0">
              <a:lnSpc>
                <a:spcPct val="115000"/>
              </a:lnSpc>
              <a:spcBef>
                <a:spcPts val="0"/>
              </a:spcBef>
              <a:spcAft>
                <a:spcPts val="1000"/>
              </a:spcAft>
            </a:pPr>
            <a:r>
              <a:rPr lang="en-US" sz="2400" b="1" kern="100" dirty="0">
                <a:effectLst/>
                <a:latin typeface="Arial" panose="020B0604020202020204" pitchFamily="34" charset="0"/>
                <a:cs typeface="Arial" panose="020B0604020202020204" pitchFamily="34" charset="0"/>
              </a:rPr>
              <a:t>2.0</a:t>
            </a:r>
            <a:r>
              <a:rPr lang="en-US" sz="1800" b="1" kern="100" dirty="0">
                <a:effectLst/>
                <a:latin typeface="Calibri" panose="020F0502020204030204" pitchFamily="34" charset="0"/>
                <a:ea typeface="Calibri" panose="020F0502020204030204" pitchFamily="34" charset="0"/>
                <a:cs typeface="Arial" panose="020B0604020202020204" pitchFamily="34" charset="0"/>
              </a:rPr>
              <a:t>  </a:t>
            </a:r>
            <a:r>
              <a:rPr lang="en-US" sz="2400" b="1" kern="100" dirty="0">
                <a:effectLst/>
                <a:latin typeface="Arial" panose="020B0604020202020204" pitchFamily="34" charset="0"/>
                <a:ea typeface="Calibri" panose="020F0502020204030204" pitchFamily="34" charset="0"/>
                <a:cs typeface="Arial" panose="020B0604020202020204" pitchFamily="34" charset="0"/>
              </a:rPr>
              <a:t>COSMETIC AND MINOR ALTERATIONS</a:t>
            </a:r>
          </a:p>
          <a:p>
            <a:pPr marL="0" marR="0">
              <a:lnSpc>
                <a:spcPct val="115000"/>
              </a:lnSpc>
              <a:spcBef>
                <a:spcPts val="0"/>
              </a:spcBef>
              <a:spcAft>
                <a:spcPts val="100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100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2.1</a:t>
            </a:r>
            <a:r>
              <a:rPr lang="en-US" sz="2000" kern="100" dirty="0">
                <a:latin typeface="Arial" panose="020B0604020202020204" pitchFamily="34" charset="0"/>
                <a:ea typeface="Calibri" panose="020F0502020204030204" pitchFamily="34" charset="0"/>
                <a:cs typeface="Arial" panose="020B0604020202020204" pitchFamily="34" charset="0"/>
              </a:rPr>
              <a:t>  </a:t>
            </a:r>
            <a:r>
              <a:rPr lang="en-US" sz="2000" kern="100" dirty="0">
                <a:effectLst/>
                <a:latin typeface="Arial" panose="020B0604020202020204" pitchFamily="34" charset="0"/>
                <a:ea typeface="Calibri" panose="020F0502020204030204" pitchFamily="34" charset="0"/>
                <a:cs typeface="Arial" panose="020B0604020202020204" pitchFamily="34" charset="0"/>
              </a:rPr>
              <a:t>Maintenance Responsibilities Summary </a:t>
            </a:r>
          </a:p>
          <a:p>
            <a:pPr marL="0" marR="0">
              <a:lnSpc>
                <a:spcPct val="115000"/>
              </a:lnSpc>
              <a:spcBef>
                <a:spcPts val="0"/>
              </a:spcBef>
              <a:spcAft>
                <a:spcPts val="1000"/>
              </a:spcAft>
            </a:pP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tabLst>
                <a:tab pos="457200" algn="l"/>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2.2  How to Make a Maintenance Request</a:t>
            </a:r>
          </a:p>
          <a:p>
            <a:pPr marL="0" marR="114300">
              <a:lnSpc>
                <a:spcPct val="115000"/>
              </a:lnSpc>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0" marR="114300">
              <a:lnSpc>
                <a:spcPct val="115000"/>
              </a:lnSpc>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2.3  Alteration and GHI Permit Types; Special Conditions; Neighbor Consent; Prohibited Alterations; How to Submit a GHI Permit Request</a:t>
            </a:r>
          </a:p>
          <a:p>
            <a:pPr marL="0" marR="0">
              <a:lnSpc>
                <a:spcPct val="115000"/>
              </a:lnSpc>
              <a:spcBef>
                <a:spcPts val="0"/>
              </a:spcBef>
              <a:spcAft>
                <a:spcPts val="0"/>
              </a:spcAft>
              <a:tabLst>
                <a:tab pos="457200" algn="l"/>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tabLst>
                <a:tab pos="457200" algn="l"/>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2.4	GHI Unit (Home) - Maintenance Responsibilities; Cosmetic Alterations Requirements; Minor Alterations Requirements</a:t>
            </a:r>
          </a:p>
          <a:p>
            <a:pPr marL="0" marR="0">
              <a:lnSpc>
                <a:spcPct val="115000"/>
              </a:lnSpc>
              <a:spcBef>
                <a:spcPts val="0"/>
              </a:spcBef>
              <a:spcAft>
                <a:spcPts val="0"/>
              </a:spcAft>
              <a:tabLst>
                <a:tab pos="514350" algn="l"/>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tabLst>
                <a:tab pos="514350" algn="l"/>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2.5	GHI Yard - Maintenance Responsibilities; Cosmetic Alterations Requirements; Minor Alterations Requirements</a:t>
            </a:r>
          </a:p>
          <a:p>
            <a:pPr marL="0" marR="0">
              <a:lnSpc>
                <a:spcPct val="115000"/>
              </a:lnSpc>
              <a:spcBef>
                <a:spcPts val="0"/>
              </a:spcBef>
              <a:spcAft>
                <a:spcPts val="0"/>
              </a:spcAft>
              <a:tabLst>
                <a:tab pos="1543050" algn="l"/>
              </a:tabLst>
            </a:pPr>
            <a:r>
              <a:rPr lang="en-US" sz="1800" kern="1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16940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38B1777-5E09-74A2-0327-2E21737BF748}"/>
              </a:ext>
            </a:extLst>
          </p:cNvPr>
          <p:cNvSpPr>
            <a:spLocks noGrp="1"/>
          </p:cNvSpPr>
          <p:nvPr>
            <p:ph type="sldNum" sz="quarter" idx="12"/>
          </p:nvPr>
        </p:nvSpPr>
        <p:spPr/>
        <p:txBody>
          <a:bodyPr/>
          <a:lstStyle/>
          <a:p>
            <a:fld id="{EC86BCA2-9813-499C-ABEF-CFD0FB0DCF5E}" type="slidenum">
              <a:rPr lang="en-US" smtClean="0"/>
              <a:t>9</a:t>
            </a:fld>
            <a:endParaRPr lang="en-US"/>
          </a:p>
        </p:txBody>
      </p:sp>
      <p:sp>
        <p:nvSpPr>
          <p:cNvPr id="4" name="TextBox 3">
            <a:extLst>
              <a:ext uri="{FF2B5EF4-FFF2-40B4-BE49-F238E27FC236}">
                <a16:creationId xmlns:a16="http://schemas.microsoft.com/office/drawing/2014/main" id="{7D159FDD-A910-FF10-79C9-46B189C69A1E}"/>
              </a:ext>
            </a:extLst>
          </p:cNvPr>
          <p:cNvSpPr txBox="1"/>
          <p:nvPr/>
        </p:nvSpPr>
        <p:spPr>
          <a:xfrm>
            <a:off x="294468" y="-609413"/>
            <a:ext cx="11437749" cy="5791522"/>
          </a:xfrm>
          <a:prstGeom prst="rect">
            <a:avLst/>
          </a:prstGeom>
          <a:noFill/>
        </p:spPr>
        <p:txBody>
          <a:bodyPr wrap="square">
            <a:spAutoFit/>
          </a:bodyPr>
          <a:lstStyle/>
          <a:p>
            <a:pPr marL="0" marR="0">
              <a:lnSpc>
                <a:spcPct val="115000"/>
              </a:lnSpc>
              <a:spcBef>
                <a:spcPts val="0"/>
              </a:spcBef>
              <a:spcAft>
                <a:spcPts val="0"/>
              </a:spcAft>
            </a:pPr>
            <a:r>
              <a:rPr lang="en-US" sz="2400" b="1" kern="100" dirty="0">
                <a:effectLst/>
                <a:latin typeface="Arial" panose="020B0604020202020204" pitchFamily="34" charset="0"/>
                <a:ea typeface="Calibri" panose="020F0502020204030204" pitchFamily="34" charset="0"/>
                <a:cs typeface="Arial" panose="020B0604020202020204" pitchFamily="34" charset="0"/>
              </a:rPr>
              <a:t>3.0.	</a:t>
            </a:r>
            <a:r>
              <a:rPr lang="en-US" sz="2000" b="1" kern="100" dirty="0">
                <a:effectLst/>
                <a:latin typeface="Arial" panose="020B0604020202020204" pitchFamily="34" charset="0"/>
                <a:ea typeface="Calibri" panose="020F0502020204030204" pitchFamily="34" charset="0"/>
                <a:cs typeface="Arial" panose="020B0604020202020204" pitchFamily="34" charset="0"/>
              </a:rPr>
              <a:t>MAJOR ALTERATIONS AND ADDITIONS REQUIREMENTS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3.1  Major Alteration and Addition GHI Permit Request Submittal Requirements</a:t>
            </a:r>
          </a:p>
          <a:p>
            <a:pPr marL="0" marR="114300">
              <a:lnSpc>
                <a:spcPct val="115000"/>
              </a:lnSpc>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0" marR="114300">
              <a:lnSpc>
                <a:spcPct val="115000"/>
              </a:lnSpc>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3.2</a:t>
            </a:r>
            <a:r>
              <a:rPr lang="en-US" sz="2000" kern="100" dirty="0">
                <a:latin typeface="Arial" panose="020B0604020202020204" pitchFamily="34" charset="0"/>
                <a:ea typeface="Calibri" panose="020F0502020204030204" pitchFamily="34" charset="0"/>
                <a:cs typeface="Arial" panose="020B0604020202020204" pitchFamily="34" charset="0"/>
              </a:rPr>
              <a:t>  </a:t>
            </a:r>
            <a:r>
              <a:rPr lang="en-US" sz="2000" kern="100" dirty="0">
                <a:effectLst/>
                <a:latin typeface="Arial" panose="020B0604020202020204" pitchFamily="34" charset="0"/>
                <a:ea typeface="Calibri" panose="020F0502020204030204" pitchFamily="34" charset="0"/>
                <a:cs typeface="Arial" panose="020B0604020202020204" pitchFamily="34" charset="0"/>
              </a:rPr>
              <a:t>Major Alteration and Addition Construction Specifications</a:t>
            </a:r>
          </a:p>
          <a:p>
            <a:pPr marL="0" marR="0">
              <a:lnSpc>
                <a:spcPct val="115000"/>
              </a:lnSpc>
              <a:spcBef>
                <a:spcPts val="0"/>
              </a:spcBef>
              <a:spcAft>
                <a:spcPts val="0"/>
              </a:spcAft>
              <a:tabLst>
                <a:tab pos="457200" algn="l"/>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tabLst>
                <a:tab pos="457200" algn="l"/>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3.3	Other Requirements</a:t>
            </a:r>
          </a:p>
          <a:p>
            <a:pPr marL="0" marR="0">
              <a:lnSpc>
                <a:spcPct val="115000"/>
              </a:lnSpc>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tabLst>
                <a:tab pos="457200" algn="l"/>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3.4	Major Alterations – GHI Unit</a:t>
            </a:r>
          </a:p>
          <a:p>
            <a:pPr marL="0" marR="0">
              <a:lnSpc>
                <a:spcPct val="115000"/>
              </a:lnSpc>
              <a:spcBef>
                <a:spcPts val="0"/>
              </a:spcBef>
              <a:spcAft>
                <a:spcPts val="0"/>
              </a:spcAft>
              <a:tabLst>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tabLst>
                <a:tab pos="457200" algn="l"/>
                <a:tab pos="154305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3.5	Major Alterations – GHI Yard</a:t>
            </a:r>
          </a:p>
          <a:p>
            <a:pPr marL="0" marR="0">
              <a:lnSpc>
                <a:spcPct val="115000"/>
              </a:lnSpc>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100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3.6  Major Alterations – Additions</a:t>
            </a:r>
          </a:p>
          <a:p>
            <a:pPr marL="0" marR="0">
              <a:lnSpc>
                <a:spcPct val="115000"/>
              </a:lnSpc>
              <a:spcBef>
                <a:spcPts val="0"/>
              </a:spcBef>
              <a:spcAft>
                <a:spcPts val="1000"/>
              </a:spcAft>
            </a:pPr>
            <a:endParaRPr lang="en-US" sz="2000" kern="100" dirty="0">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3.7</a:t>
            </a:r>
            <a:r>
              <a:rPr lang="en-US" sz="2000" kern="100" dirty="0">
                <a:latin typeface="Arial" panose="020B0604020202020204" pitchFamily="34" charset="0"/>
                <a:ea typeface="Calibri" panose="020F0502020204030204" pitchFamily="34" charset="0"/>
                <a:cs typeface="Arial" panose="020B0604020202020204" pitchFamily="34" charset="0"/>
              </a:rPr>
              <a:t>  </a:t>
            </a:r>
            <a:r>
              <a:rPr lang="en-US" sz="2000" kern="100" dirty="0">
                <a:effectLst/>
                <a:latin typeface="Arial" panose="020B0604020202020204" pitchFamily="34" charset="0"/>
                <a:ea typeface="Calibri" panose="020F0502020204030204" pitchFamily="34" charset="0"/>
                <a:cs typeface="Arial" panose="020B0604020202020204" pitchFamily="34" charset="0"/>
              </a:rPr>
              <a:t>Procedures for Unapproved Alterations or Additions</a:t>
            </a:r>
          </a:p>
        </p:txBody>
      </p:sp>
    </p:spTree>
    <p:extLst>
      <p:ext uri="{BB962C8B-B14F-4D97-AF65-F5344CB8AC3E}">
        <p14:creationId xmlns:p14="http://schemas.microsoft.com/office/powerpoint/2010/main" val="3400777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4271</TotalTime>
  <Words>917</Words>
  <Application>Microsoft Office PowerPoint</Application>
  <PresentationFormat>Widescreen</PresentationFormat>
  <Paragraphs>173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Symbol</vt:lpstr>
      <vt:lpstr>Office Theme</vt:lpstr>
      <vt:lpstr>Board Work Session on GHI Handbook   July 25, 2024  </vt:lpstr>
      <vt:lpstr>WELCOME</vt:lpstr>
      <vt:lpstr>PURPOSE AND AGENDA </vt:lpstr>
      <vt:lpstr>TASK FORCE CHARTER</vt:lpstr>
      <vt:lpstr>HANDBOOK RESTRUCTURING </vt:lpstr>
      <vt:lpstr>HANDBOOK RESTRUCTURING, CONT.</vt:lpstr>
      <vt:lpstr>PowerPoint Presentation</vt:lpstr>
      <vt:lpstr>PowerPoint Presentation</vt:lpstr>
      <vt:lpstr>PowerPoint Presentation</vt:lpstr>
      <vt:lpstr>PowerPoint Presentation</vt:lpstr>
      <vt:lpstr>PowerPoint Presentation</vt:lpstr>
      <vt:lpstr>OTHER UPDATES</vt:lpstr>
      <vt:lpstr>OTHER UPDATES, CONT.</vt:lpstr>
      <vt:lpstr>CURRENT STATUS</vt:lpstr>
      <vt:lpstr>WHAT’S NEXT</vt:lpstr>
      <vt:lpstr>QUESTIONS &amp;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Adams</dc:creator>
  <cp:lastModifiedBy>Mckinley, Deborah K CIV USARMY CEMVS (USA)</cp:lastModifiedBy>
  <cp:revision>46</cp:revision>
  <cp:lastPrinted>2022-04-24T16:49:58Z</cp:lastPrinted>
  <dcterms:created xsi:type="dcterms:W3CDTF">2019-11-01T19:04:51Z</dcterms:created>
  <dcterms:modified xsi:type="dcterms:W3CDTF">2024-07-24T13:34:26Z</dcterms:modified>
</cp:coreProperties>
</file>